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50"/>
  </p:notesMasterIdLst>
  <p:sldIdLst>
    <p:sldId id="306" r:id="rId2"/>
    <p:sldId id="256" r:id="rId3"/>
    <p:sldId id="258" r:id="rId4"/>
    <p:sldId id="259" r:id="rId5"/>
    <p:sldId id="261" r:id="rId6"/>
    <p:sldId id="262" r:id="rId7"/>
    <p:sldId id="264" r:id="rId8"/>
    <p:sldId id="265" r:id="rId9"/>
    <p:sldId id="266" r:id="rId10"/>
    <p:sldId id="267" r:id="rId11"/>
    <p:sldId id="268" r:id="rId12"/>
    <p:sldId id="263" r:id="rId13"/>
    <p:sldId id="269" r:id="rId14"/>
    <p:sldId id="270" r:id="rId15"/>
    <p:sldId id="271" r:id="rId16"/>
    <p:sldId id="272" r:id="rId17"/>
    <p:sldId id="273" r:id="rId18"/>
    <p:sldId id="274" r:id="rId19"/>
    <p:sldId id="277" r:id="rId20"/>
    <p:sldId id="276" r:id="rId21"/>
    <p:sldId id="278" r:id="rId22"/>
    <p:sldId id="260" r:id="rId23"/>
    <p:sldId id="279" r:id="rId24"/>
    <p:sldId id="280" r:id="rId25"/>
    <p:sldId id="281" r:id="rId26"/>
    <p:sldId id="283" r:id="rId27"/>
    <p:sldId id="284" r:id="rId28"/>
    <p:sldId id="285" r:id="rId29"/>
    <p:sldId id="286" r:id="rId30"/>
    <p:sldId id="297" r:id="rId31"/>
    <p:sldId id="287" r:id="rId32"/>
    <p:sldId id="288" r:id="rId33"/>
    <p:sldId id="290" r:id="rId34"/>
    <p:sldId id="289" r:id="rId35"/>
    <p:sldId id="291" r:id="rId36"/>
    <p:sldId id="292" r:id="rId37"/>
    <p:sldId id="293" r:id="rId38"/>
    <p:sldId id="294" r:id="rId39"/>
    <p:sldId id="305" r:id="rId40"/>
    <p:sldId id="298" r:id="rId41"/>
    <p:sldId id="295" r:id="rId42"/>
    <p:sldId id="296" r:id="rId43"/>
    <p:sldId id="300" r:id="rId44"/>
    <p:sldId id="299" r:id="rId45"/>
    <p:sldId id="301" r:id="rId46"/>
    <p:sldId id="302" r:id="rId47"/>
    <p:sldId id="303" r:id="rId48"/>
    <p:sldId id="304" r:id="rId49"/>
  </p:sldIdLst>
  <p:sldSz cx="12192000" cy="6858000"/>
  <p:notesSz cx="6858000" cy="9144000"/>
  <p:defaultTextStyle>
    <a:defPPr>
      <a:defRPr lang="en-D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2.svg"/></Relationships>
</file>

<file path=ppt/diagrams/_rels/data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31.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31.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0626F-20C2-41CE-8205-972941AC551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5AB3CB5-2A8D-4516-A17E-537501BABF36}">
      <dgm:prSet custT="1"/>
      <dgm:spPr/>
      <dgm:t>
        <a:bodyPr/>
        <a:lstStyle/>
        <a:p>
          <a:r>
            <a:rPr lang="en-DM" sz="2400" dirty="0"/>
            <a:t>Provide an overview of reforestation goals and impacts.</a:t>
          </a:r>
          <a:endParaRPr lang="en-US" sz="2400" dirty="0"/>
        </a:p>
      </dgm:t>
    </dgm:pt>
    <dgm:pt modelId="{F02F0EC2-8FBD-43C8-A4D0-3E3B9D520BD6}" type="parTrans" cxnId="{20EF42B0-0982-477D-87AF-651E01EDE521}">
      <dgm:prSet/>
      <dgm:spPr/>
      <dgm:t>
        <a:bodyPr/>
        <a:lstStyle/>
        <a:p>
          <a:endParaRPr lang="en-US"/>
        </a:p>
      </dgm:t>
    </dgm:pt>
    <dgm:pt modelId="{5CEDC9BF-EBA3-435B-8494-1DB2C58F0084}" type="sibTrans" cxnId="{20EF42B0-0982-477D-87AF-651E01EDE521}">
      <dgm:prSet/>
      <dgm:spPr/>
      <dgm:t>
        <a:bodyPr/>
        <a:lstStyle/>
        <a:p>
          <a:endParaRPr lang="en-US"/>
        </a:p>
      </dgm:t>
    </dgm:pt>
    <dgm:pt modelId="{263DB654-BB9D-4772-B380-EA7FED149AF7}">
      <dgm:prSet custT="1"/>
      <dgm:spPr/>
      <dgm:t>
        <a:bodyPr/>
        <a:lstStyle/>
        <a:p>
          <a:r>
            <a:rPr lang="en-DM" sz="2400" dirty="0"/>
            <a:t>Highlight the importance of Monitoring and Evaluation (M&amp;E) in reforestation projects</a:t>
          </a:r>
          <a:r>
            <a:rPr lang="en-DM" sz="1800" dirty="0"/>
            <a:t>.</a:t>
          </a:r>
          <a:endParaRPr lang="en-US" sz="1800" dirty="0"/>
        </a:p>
      </dgm:t>
    </dgm:pt>
    <dgm:pt modelId="{460CAEB1-55B3-4CD8-806D-5AA861EBB321}" type="parTrans" cxnId="{9389C055-5DB0-4C11-A9C9-072A384499DD}">
      <dgm:prSet/>
      <dgm:spPr/>
      <dgm:t>
        <a:bodyPr/>
        <a:lstStyle/>
        <a:p>
          <a:endParaRPr lang="en-US"/>
        </a:p>
      </dgm:t>
    </dgm:pt>
    <dgm:pt modelId="{DE30DE44-66C9-41F1-8D98-01EAB64C63D7}" type="sibTrans" cxnId="{9389C055-5DB0-4C11-A9C9-072A384499DD}">
      <dgm:prSet/>
      <dgm:spPr/>
      <dgm:t>
        <a:bodyPr/>
        <a:lstStyle/>
        <a:p>
          <a:endParaRPr lang="en-US"/>
        </a:p>
      </dgm:t>
    </dgm:pt>
    <dgm:pt modelId="{FBD7030D-8730-425F-8322-E038DED1AC66}" type="pres">
      <dgm:prSet presAssocID="{93B0626F-20C2-41CE-8205-972941AC551B}" presName="root" presStyleCnt="0">
        <dgm:presLayoutVars>
          <dgm:dir/>
          <dgm:resizeHandles val="exact"/>
        </dgm:presLayoutVars>
      </dgm:prSet>
      <dgm:spPr/>
    </dgm:pt>
    <dgm:pt modelId="{479BB436-9D61-4AB2-9F63-C9B668E421F1}" type="pres">
      <dgm:prSet presAssocID="{35AB3CB5-2A8D-4516-A17E-537501BABF36}" presName="compNode" presStyleCnt="0"/>
      <dgm:spPr/>
    </dgm:pt>
    <dgm:pt modelId="{B1C8E63E-D115-4EB2-9716-AF20596CC196}" type="pres">
      <dgm:prSet presAssocID="{35AB3CB5-2A8D-4516-A17E-537501BABF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091021C5-B0BC-4DD1-97F8-2B5DA2B1FD16}" type="pres">
      <dgm:prSet presAssocID="{35AB3CB5-2A8D-4516-A17E-537501BABF36}" presName="spaceRect" presStyleCnt="0"/>
      <dgm:spPr/>
    </dgm:pt>
    <dgm:pt modelId="{3F792FA1-3060-4793-B24D-9A1631F6E01D}" type="pres">
      <dgm:prSet presAssocID="{35AB3CB5-2A8D-4516-A17E-537501BABF36}" presName="textRect" presStyleLbl="revTx" presStyleIdx="0" presStyleCnt="2">
        <dgm:presLayoutVars>
          <dgm:chMax val="1"/>
          <dgm:chPref val="1"/>
        </dgm:presLayoutVars>
      </dgm:prSet>
      <dgm:spPr/>
    </dgm:pt>
    <dgm:pt modelId="{3EE20869-E54E-42C8-8FC4-7C054186CE31}" type="pres">
      <dgm:prSet presAssocID="{5CEDC9BF-EBA3-435B-8494-1DB2C58F0084}" presName="sibTrans" presStyleCnt="0"/>
      <dgm:spPr/>
    </dgm:pt>
    <dgm:pt modelId="{5D257381-DE38-4D55-A677-B57ECB082AD0}" type="pres">
      <dgm:prSet presAssocID="{263DB654-BB9D-4772-B380-EA7FED149AF7}" presName="compNode" presStyleCnt="0"/>
      <dgm:spPr/>
    </dgm:pt>
    <dgm:pt modelId="{CCE77773-9A7E-4A5F-A278-D8B043BA44E5}" type="pres">
      <dgm:prSet presAssocID="{263DB654-BB9D-4772-B380-EA7FED149A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est scene"/>
        </a:ext>
      </dgm:extLst>
    </dgm:pt>
    <dgm:pt modelId="{B4EBB10C-8B9F-4596-9B70-3DE8D1EC528A}" type="pres">
      <dgm:prSet presAssocID="{263DB654-BB9D-4772-B380-EA7FED149AF7}" presName="spaceRect" presStyleCnt="0"/>
      <dgm:spPr/>
    </dgm:pt>
    <dgm:pt modelId="{9E9F0135-4FF3-4C45-AB55-8FC2B9B96157}" type="pres">
      <dgm:prSet presAssocID="{263DB654-BB9D-4772-B380-EA7FED149AF7}" presName="textRect" presStyleLbl="revTx" presStyleIdx="1" presStyleCnt="2">
        <dgm:presLayoutVars>
          <dgm:chMax val="1"/>
          <dgm:chPref val="1"/>
        </dgm:presLayoutVars>
      </dgm:prSet>
      <dgm:spPr/>
    </dgm:pt>
  </dgm:ptLst>
  <dgm:cxnLst>
    <dgm:cxn modelId="{2D174447-2262-4586-8BC8-CF9EC0180D19}" type="presOf" srcId="{263DB654-BB9D-4772-B380-EA7FED149AF7}" destId="{9E9F0135-4FF3-4C45-AB55-8FC2B9B96157}" srcOrd="0" destOrd="0" presId="urn:microsoft.com/office/officeart/2018/2/layout/IconLabelList"/>
    <dgm:cxn modelId="{CE8CBC69-D735-452E-BE14-D47D0D3BE5E7}" type="presOf" srcId="{93B0626F-20C2-41CE-8205-972941AC551B}" destId="{FBD7030D-8730-425F-8322-E038DED1AC66}" srcOrd="0" destOrd="0" presId="urn:microsoft.com/office/officeart/2018/2/layout/IconLabelList"/>
    <dgm:cxn modelId="{9389C055-5DB0-4C11-A9C9-072A384499DD}" srcId="{93B0626F-20C2-41CE-8205-972941AC551B}" destId="{263DB654-BB9D-4772-B380-EA7FED149AF7}" srcOrd="1" destOrd="0" parTransId="{460CAEB1-55B3-4CD8-806D-5AA861EBB321}" sibTransId="{DE30DE44-66C9-41F1-8D98-01EAB64C63D7}"/>
    <dgm:cxn modelId="{16B7D556-626C-4D78-901F-83F3A6FC5AE2}" type="presOf" srcId="{35AB3CB5-2A8D-4516-A17E-537501BABF36}" destId="{3F792FA1-3060-4793-B24D-9A1631F6E01D}" srcOrd="0" destOrd="0" presId="urn:microsoft.com/office/officeart/2018/2/layout/IconLabelList"/>
    <dgm:cxn modelId="{20EF42B0-0982-477D-87AF-651E01EDE521}" srcId="{93B0626F-20C2-41CE-8205-972941AC551B}" destId="{35AB3CB5-2A8D-4516-A17E-537501BABF36}" srcOrd="0" destOrd="0" parTransId="{F02F0EC2-8FBD-43C8-A4D0-3E3B9D520BD6}" sibTransId="{5CEDC9BF-EBA3-435B-8494-1DB2C58F0084}"/>
    <dgm:cxn modelId="{F2E592A9-DDC5-4E47-B790-E4204050FDC7}" type="presParOf" srcId="{FBD7030D-8730-425F-8322-E038DED1AC66}" destId="{479BB436-9D61-4AB2-9F63-C9B668E421F1}" srcOrd="0" destOrd="0" presId="urn:microsoft.com/office/officeart/2018/2/layout/IconLabelList"/>
    <dgm:cxn modelId="{71BE9AC1-2369-4D13-9E8E-A3D0BEEB7FEA}" type="presParOf" srcId="{479BB436-9D61-4AB2-9F63-C9B668E421F1}" destId="{B1C8E63E-D115-4EB2-9716-AF20596CC196}" srcOrd="0" destOrd="0" presId="urn:microsoft.com/office/officeart/2018/2/layout/IconLabelList"/>
    <dgm:cxn modelId="{BE2A77D1-FB77-4542-BBD9-26A607F7650A}" type="presParOf" srcId="{479BB436-9D61-4AB2-9F63-C9B668E421F1}" destId="{091021C5-B0BC-4DD1-97F8-2B5DA2B1FD16}" srcOrd="1" destOrd="0" presId="urn:microsoft.com/office/officeart/2018/2/layout/IconLabelList"/>
    <dgm:cxn modelId="{3555CE1B-96A8-4132-B389-8F2BDA70078E}" type="presParOf" srcId="{479BB436-9D61-4AB2-9F63-C9B668E421F1}" destId="{3F792FA1-3060-4793-B24D-9A1631F6E01D}" srcOrd="2" destOrd="0" presId="urn:microsoft.com/office/officeart/2018/2/layout/IconLabelList"/>
    <dgm:cxn modelId="{EDBA4468-6422-4F0E-A5BF-D5CE5D86A5AA}" type="presParOf" srcId="{FBD7030D-8730-425F-8322-E038DED1AC66}" destId="{3EE20869-E54E-42C8-8FC4-7C054186CE31}" srcOrd="1" destOrd="0" presId="urn:microsoft.com/office/officeart/2018/2/layout/IconLabelList"/>
    <dgm:cxn modelId="{9CFE2FF2-2728-43C5-850C-FC1695C203DE}" type="presParOf" srcId="{FBD7030D-8730-425F-8322-E038DED1AC66}" destId="{5D257381-DE38-4D55-A677-B57ECB082AD0}" srcOrd="2" destOrd="0" presId="urn:microsoft.com/office/officeart/2018/2/layout/IconLabelList"/>
    <dgm:cxn modelId="{E7CCE1C3-F42D-49E7-AC5D-F0FC03188E64}" type="presParOf" srcId="{5D257381-DE38-4D55-A677-B57ECB082AD0}" destId="{CCE77773-9A7E-4A5F-A278-D8B043BA44E5}" srcOrd="0" destOrd="0" presId="urn:microsoft.com/office/officeart/2018/2/layout/IconLabelList"/>
    <dgm:cxn modelId="{5069CFDC-1960-4BE8-9204-B9177008635D}" type="presParOf" srcId="{5D257381-DE38-4D55-A677-B57ECB082AD0}" destId="{B4EBB10C-8B9F-4596-9B70-3DE8D1EC528A}" srcOrd="1" destOrd="0" presId="urn:microsoft.com/office/officeart/2018/2/layout/IconLabelList"/>
    <dgm:cxn modelId="{493F39A0-0DA2-4C3E-ADC6-8BF8B6F71AB8}" type="presParOf" srcId="{5D257381-DE38-4D55-A677-B57ECB082AD0}" destId="{9E9F0135-4FF3-4C45-AB55-8FC2B9B9615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31B4D3-04D1-4091-9DE9-274F20F2E8B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8B21901-97BF-4249-8612-9335F1C7C0C3}">
      <dgm:prSet custT="1"/>
      <dgm:spPr/>
      <dgm:t>
        <a:bodyPr/>
        <a:lstStyle/>
        <a:p>
          <a:pPr>
            <a:lnSpc>
              <a:spcPct val="100000"/>
            </a:lnSpc>
          </a:pPr>
          <a:r>
            <a:rPr lang="en-DM" sz="1600" b="1" dirty="0"/>
            <a:t>Here are key elements and strategies for enhancing reporting and communication in reforestation monitoring</a:t>
          </a:r>
          <a:r>
            <a:rPr lang="en-DM" sz="1100" b="1" dirty="0"/>
            <a:t>:</a:t>
          </a:r>
          <a:endParaRPr lang="en-US" sz="1100" dirty="0"/>
        </a:p>
      </dgm:t>
    </dgm:pt>
    <dgm:pt modelId="{3D9A85F3-950C-48C0-979A-F1C2D21FC0B6}" type="parTrans" cxnId="{3E6BE9FB-F87F-4322-8D9E-A8F714DF50FB}">
      <dgm:prSet/>
      <dgm:spPr/>
      <dgm:t>
        <a:bodyPr/>
        <a:lstStyle/>
        <a:p>
          <a:endParaRPr lang="en-US"/>
        </a:p>
      </dgm:t>
    </dgm:pt>
    <dgm:pt modelId="{8EC0CC51-A75A-42AE-BD3E-278E5C811059}" type="sibTrans" cxnId="{3E6BE9FB-F87F-4322-8D9E-A8F714DF50FB}">
      <dgm:prSet/>
      <dgm:spPr/>
      <dgm:t>
        <a:bodyPr/>
        <a:lstStyle/>
        <a:p>
          <a:endParaRPr lang="en-US"/>
        </a:p>
      </dgm:t>
    </dgm:pt>
    <dgm:pt modelId="{C6D5368F-3026-413A-87D8-8CE625D084C6}">
      <dgm:prSet/>
      <dgm:spPr/>
      <dgm:t>
        <a:bodyPr/>
        <a:lstStyle/>
        <a:p>
          <a:pPr>
            <a:lnSpc>
              <a:spcPct val="100000"/>
            </a:lnSpc>
          </a:pPr>
          <a:r>
            <a:rPr lang="en-DM" dirty="0"/>
            <a:t>Develop Clear and Concise Reports</a:t>
          </a:r>
          <a:endParaRPr lang="en-US" dirty="0"/>
        </a:p>
      </dgm:t>
    </dgm:pt>
    <dgm:pt modelId="{55494762-EB57-461C-8528-BD29CF608AFA}" type="parTrans" cxnId="{B57B6E92-C5C6-4821-8798-41E3F339DD74}">
      <dgm:prSet/>
      <dgm:spPr/>
      <dgm:t>
        <a:bodyPr/>
        <a:lstStyle/>
        <a:p>
          <a:endParaRPr lang="en-US"/>
        </a:p>
      </dgm:t>
    </dgm:pt>
    <dgm:pt modelId="{9781A4D2-75C0-43A6-B0ED-40587685638C}" type="sibTrans" cxnId="{B57B6E92-C5C6-4821-8798-41E3F339DD74}">
      <dgm:prSet/>
      <dgm:spPr/>
      <dgm:t>
        <a:bodyPr/>
        <a:lstStyle/>
        <a:p>
          <a:endParaRPr lang="en-US"/>
        </a:p>
      </dgm:t>
    </dgm:pt>
    <dgm:pt modelId="{AE73D571-8B70-4D47-AE44-2CAF409A9497}">
      <dgm:prSet/>
      <dgm:spPr/>
      <dgm:t>
        <a:bodyPr/>
        <a:lstStyle/>
        <a:p>
          <a:pPr>
            <a:lnSpc>
              <a:spcPct val="100000"/>
            </a:lnSpc>
          </a:pPr>
          <a:r>
            <a:rPr lang="en-DM"/>
            <a:t>Utilize Digital Platforms</a:t>
          </a:r>
          <a:endParaRPr lang="en-US"/>
        </a:p>
      </dgm:t>
    </dgm:pt>
    <dgm:pt modelId="{2AD612BD-E8B0-4804-A3B0-741C0430C900}" type="parTrans" cxnId="{E1017062-0481-47BC-AC47-ECEB576AA4EF}">
      <dgm:prSet/>
      <dgm:spPr/>
      <dgm:t>
        <a:bodyPr/>
        <a:lstStyle/>
        <a:p>
          <a:endParaRPr lang="en-US"/>
        </a:p>
      </dgm:t>
    </dgm:pt>
    <dgm:pt modelId="{3B77A138-D70B-470A-9093-E3DCE5F5DF22}" type="sibTrans" cxnId="{E1017062-0481-47BC-AC47-ECEB576AA4EF}">
      <dgm:prSet/>
      <dgm:spPr/>
      <dgm:t>
        <a:bodyPr/>
        <a:lstStyle/>
        <a:p>
          <a:endParaRPr lang="en-US"/>
        </a:p>
      </dgm:t>
    </dgm:pt>
    <dgm:pt modelId="{7B9601FC-4651-4529-8C22-C4C36A17F654}">
      <dgm:prSet/>
      <dgm:spPr/>
      <dgm:t>
        <a:bodyPr/>
        <a:lstStyle/>
        <a:p>
          <a:pPr>
            <a:lnSpc>
              <a:spcPct val="100000"/>
            </a:lnSpc>
          </a:pPr>
          <a:r>
            <a:rPr lang="en-DM"/>
            <a:t>Implement Interactive GIS Maps</a:t>
          </a:r>
          <a:endParaRPr lang="en-US"/>
        </a:p>
      </dgm:t>
    </dgm:pt>
    <dgm:pt modelId="{5E36E7D3-100D-427A-AD08-0684C251E3C0}" type="parTrans" cxnId="{E08D1D50-A82F-4392-93AD-2128E62CBBDE}">
      <dgm:prSet/>
      <dgm:spPr/>
      <dgm:t>
        <a:bodyPr/>
        <a:lstStyle/>
        <a:p>
          <a:endParaRPr lang="en-US"/>
        </a:p>
      </dgm:t>
    </dgm:pt>
    <dgm:pt modelId="{A44B73FF-ABF9-460A-A756-6815FDDDB866}" type="sibTrans" cxnId="{E08D1D50-A82F-4392-93AD-2128E62CBBDE}">
      <dgm:prSet/>
      <dgm:spPr/>
      <dgm:t>
        <a:bodyPr/>
        <a:lstStyle/>
        <a:p>
          <a:endParaRPr lang="en-US"/>
        </a:p>
      </dgm:t>
    </dgm:pt>
    <dgm:pt modelId="{F88BC0AC-0C20-457D-92BE-3006B90C1DB7}">
      <dgm:prSet/>
      <dgm:spPr/>
      <dgm:t>
        <a:bodyPr/>
        <a:lstStyle/>
        <a:p>
          <a:pPr>
            <a:lnSpc>
              <a:spcPct val="100000"/>
            </a:lnSpc>
          </a:pPr>
          <a:r>
            <a:rPr lang="en-DM"/>
            <a:t>Facilitate</a:t>
          </a:r>
          <a:r>
            <a:rPr lang="en-US"/>
            <a:t> m</a:t>
          </a:r>
          <a:r>
            <a:rPr lang="en-DM"/>
            <a:t>eetings and </a:t>
          </a:r>
          <a:r>
            <a:rPr lang="en-US"/>
            <a:t>w</a:t>
          </a:r>
          <a:r>
            <a:rPr lang="en-DM"/>
            <a:t>orkshops</a:t>
          </a:r>
          <a:endParaRPr lang="en-US"/>
        </a:p>
      </dgm:t>
    </dgm:pt>
    <dgm:pt modelId="{B83A8D7C-D8F3-441B-B947-A4CA371A7A6C}" type="parTrans" cxnId="{54349973-DFE7-4F95-B011-82398F7564C2}">
      <dgm:prSet/>
      <dgm:spPr/>
      <dgm:t>
        <a:bodyPr/>
        <a:lstStyle/>
        <a:p>
          <a:endParaRPr lang="en-US"/>
        </a:p>
      </dgm:t>
    </dgm:pt>
    <dgm:pt modelId="{99D9BE5B-C2F7-4BF2-86CE-44A113E9BDA8}" type="sibTrans" cxnId="{54349973-DFE7-4F95-B011-82398F7564C2}">
      <dgm:prSet/>
      <dgm:spPr/>
      <dgm:t>
        <a:bodyPr/>
        <a:lstStyle/>
        <a:p>
          <a:endParaRPr lang="en-US"/>
        </a:p>
      </dgm:t>
    </dgm:pt>
    <dgm:pt modelId="{81D72FD3-1365-478C-8990-79E4E3461C95}">
      <dgm:prSet/>
      <dgm:spPr/>
      <dgm:t>
        <a:bodyPr/>
        <a:lstStyle/>
        <a:p>
          <a:pPr>
            <a:lnSpc>
              <a:spcPct val="100000"/>
            </a:lnSpc>
          </a:pPr>
          <a:r>
            <a:rPr lang="en-DM"/>
            <a:t>Publish Scientific Papers and Technical Bulletins</a:t>
          </a:r>
          <a:endParaRPr lang="en-US"/>
        </a:p>
      </dgm:t>
    </dgm:pt>
    <dgm:pt modelId="{B1034D95-1B72-4E56-A3CB-8A29EE4FAA89}" type="parTrans" cxnId="{1FA25D8C-E086-43AD-B6D1-F8F7D924DA1A}">
      <dgm:prSet/>
      <dgm:spPr/>
      <dgm:t>
        <a:bodyPr/>
        <a:lstStyle/>
        <a:p>
          <a:endParaRPr lang="en-US"/>
        </a:p>
      </dgm:t>
    </dgm:pt>
    <dgm:pt modelId="{046980D0-D63A-4595-867A-F8C2911D7707}" type="sibTrans" cxnId="{1FA25D8C-E086-43AD-B6D1-F8F7D924DA1A}">
      <dgm:prSet/>
      <dgm:spPr/>
      <dgm:t>
        <a:bodyPr/>
        <a:lstStyle/>
        <a:p>
          <a:endParaRPr lang="en-US"/>
        </a:p>
      </dgm:t>
    </dgm:pt>
    <dgm:pt modelId="{B47F4393-0BB6-4CB3-BF77-42CAD6FC499B}">
      <dgm:prSet/>
      <dgm:spPr/>
      <dgm:t>
        <a:bodyPr/>
        <a:lstStyle/>
        <a:p>
          <a:pPr>
            <a:lnSpc>
              <a:spcPct val="100000"/>
            </a:lnSpc>
          </a:pPr>
          <a:r>
            <a:rPr lang="en-DM"/>
            <a:t>Annual and Mid-term Reviews</a:t>
          </a:r>
          <a:endParaRPr lang="en-US"/>
        </a:p>
      </dgm:t>
    </dgm:pt>
    <dgm:pt modelId="{4E7F44BC-21E1-4401-9B90-6D33FE18BEA9}" type="parTrans" cxnId="{C6CFB644-51EC-4D3D-83AA-1D80049EE770}">
      <dgm:prSet/>
      <dgm:spPr/>
      <dgm:t>
        <a:bodyPr/>
        <a:lstStyle/>
        <a:p>
          <a:endParaRPr lang="en-US"/>
        </a:p>
      </dgm:t>
    </dgm:pt>
    <dgm:pt modelId="{4B4E6760-73A0-43E1-88CA-C3B73661231D}" type="sibTrans" cxnId="{C6CFB644-51EC-4D3D-83AA-1D80049EE770}">
      <dgm:prSet/>
      <dgm:spPr/>
      <dgm:t>
        <a:bodyPr/>
        <a:lstStyle/>
        <a:p>
          <a:endParaRPr lang="en-US"/>
        </a:p>
      </dgm:t>
    </dgm:pt>
    <dgm:pt modelId="{14F9AEF8-42F1-4AA1-B09C-DB279F52890A}" type="pres">
      <dgm:prSet presAssocID="{CE31B4D3-04D1-4091-9DE9-274F20F2E8B4}" presName="root" presStyleCnt="0">
        <dgm:presLayoutVars>
          <dgm:dir/>
          <dgm:resizeHandles val="exact"/>
        </dgm:presLayoutVars>
      </dgm:prSet>
      <dgm:spPr/>
    </dgm:pt>
    <dgm:pt modelId="{701637CE-C286-4BB9-945E-EC245EBDFF7E}" type="pres">
      <dgm:prSet presAssocID="{08B21901-97BF-4249-8612-9335F1C7C0C3}" presName="compNode" presStyleCnt="0"/>
      <dgm:spPr/>
    </dgm:pt>
    <dgm:pt modelId="{5F18990B-BD1B-4B72-94DF-DD40238B03D7}" type="pres">
      <dgm:prSet presAssocID="{08B21901-97BF-4249-8612-9335F1C7C0C3}" presName="iconRect" presStyleLbl="node1" presStyleIdx="0" presStyleCnt="7" custScaleX="222222" custScaleY="264762" custLinFactNeighborX="18670" custLinFactNeighborY="-9490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C4E63BEE-319C-4253-A387-7EE008500106}" type="pres">
      <dgm:prSet presAssocID="{08B21901-97BF-4249-8612-9335F1C7C0C3}" presName="spaceRect" presStyleCnt="0"/>
      <dgm:spPr/>
    </dgm:pt>
    <dgm:pt modelId="{37672680-4D77-4EF3-9F07-3EEA5D5159EF}" type="pres">
      <dgm:prSet presAssocID="{08B21901-97BF-4249-8612-9335F1C7C0C3}" presName="textRect" presStyleLbl="revTx" presStyleIdx="0" presStyleCnt="7">
        <dgm:presLayoutVars>
          <dgm:chMax val="1"/>
          <dgm:chPref val="1"/>
        </dgm:presLayoutVars>
      </dgm:prSet>
      <dgm:spPr/>
    </dgm:pt>
    <dgm:pt modelId="{2D1FA4FE-3B3B-4D4C-9157-6FEBC335F96E}" type="pres">
      <dgm:prSet presAssocID="{8EC0CC51-A75A-42AE-BD3E-278E5C811059}" presName="sibTrans" presStyleCnt="0"/>
      <dgm:spPr/>
    </dgm:pt>
    <dgm:pt modelId="{490A954A-17AB-4B83-B916-B5F0C9C2F423}" type="pres">
      <dgm:prSet presAssocID="{C6D5368F-3026-413A-87D8-8CE625D084C6}" presName="compNode" presStyleCnt="0"/>
      <dgm:spPr/>
    </dgm:pt>
    <dgm:pt modelId="{F489F527-6C52-4CBF-99AB-B5A901827CDB}" type="pres">
      <dgm:prSet presAssocID="{C6D5368F-3026-413A-87D8-8CE625D084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332ABB9-AADC-448F-891F-28AEFEE2EB44}" type="pres">
      <dgm:prSet presAssocID="{C6D5368F-3026-413A-87D8-8CE625D084C6}" presName="spaceRect" presStyleCnt="0"/>
      <dgm:spPr/>
    </dgm:pt>
    <dgm:pt modelId="{BDA4DB26-F7DC-42FE-ACD8-39039318B955}" type="pres">
      <dgm:prSet presAssocID="{C6D5368F-3026-413A-87D8-8CE625D084C6}" presName="textRect" presStyleLbl="revTx" presStyleIdx="1" presStyleCnt="7">
        <dgm:presLayoutVars>
          <dgm:chMax val="1"/>
          <dgm:chPref val="1"/>
        </dgm:presLayoutVars>
      </dgm:prSet>
      <dgm:spPr/>
    </dgm:pt>
    <dgm:pt modelId="{2A5E780C-3EA5-458C-8729-7B2966BB7F17}" type="pres">
      <dgm:prSet presAssocID="{9781A4D2-75C0-43A6-B0ED-40587685638C}" presName="sibTrans" presStyleCnt="0"/>
      <dgm:spPr/>
    </dgm:pt>
    <dgm:pt modelId="{746CD582-F1B7-4905-BCE3-6A40F37088BA}" type="pres">
      <dgm:prSet presAssocID="{AE73D571-8B70-4D47-AE44-2CAF409A9497}" presName="compNode" presStyleCnt="0"/>
      <dgm:spPr/>
    </dgm:pt>
    <dgm:pt modelId="{0DD47EF9-80C3-4FC2-A83A-263284BFCC92}" type="pres">
      <dgm:prSet presAssocID="{AE73D571-8B70-4D47-AE44-2CAF409A949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785A0EAF-0472-46DB-B673-5B5367E501F1}" type="pres">
      <dgm:prSet presAssocID="{AE73D571-8B70-4D47-AE44-2CAF409A9497}" presName="spaceRect" presStyleCnt="0"/>
      <dgm:spPr/>
    </dgm:pt>
    <dgm:pt modelId="{9CA63FA6-F13C-4704-BAAC-00F9BF7E67F1}" type="pres">
      <dgm:prSet presAssocID="{AE73D571-8B70-4D47-AE44-2CAF409A9497}" presName="textRect" presStyleLbl="revTx" presStyleIdx="2" presStyleCnt="7">
        <dgm:presLayoutVars>
          <dgm:chMax val="1"/>
          <dgm:chPref val="1"/>
        </dgm:presLayoutVars>
      </dgm:prSet>
      <dgm:spPr/>
    </dgm:pt>
    <dgm:pt modelId="{91241FBE-7E01-4779-B71E-EFE3E0E4600A}" type="pres">
      <dgm:prSet presAssocID="{3B77A138-D70B-470A-9093-E3DCE5F5DF22}" presName="sibTrans" presStyleCnt="0"/>
      <dgm:spPr/>
    </dgm:pt>
    <dgm:pt modelId="{3C475058-3616-4870-A363-47F7676C0FDD}" type="pres">
      <dgm:prSet presAssocID="{7B9601FC-4651-4529-8C22-C4C36A17F654}" presName="compNode" presStyleCnt="0"/>
      <dgm:spPr/>
    </dgm:pt>
    <dgm:pt modelId="{1DC1B9A6-98A5-4134-942D-F6CC0C981282}" type="pres">
      <dgm:prSet presAssocID="{7B9601FC-4651-4529-8C22-C4C36A17F65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p with pin"/>
        </a:ext>
      </dgm:extLst>
    </dgm:pt>
    <dgm:pt modelId="{87B03255-8228-4A86-AAB9-1A59279A7DB6}" type="pres">
      <dgm:prSet presAssocID="{7B9601FC-4651-4529-8C22-C4C36A17F654}" presName="spaceRect" presStyleCnt="0"/>
      <dgm:spPr/>
    </dgm:pt>
    <dgm:pt modelId="{E0C7845C-EC88-4565-A1EA-A862D18016D3}" type="pres">
      <dgm:prSet presAssocID="{7B9601FC-4651-4529-8C22-C4C36A17F654}" presName="textRect" presStyleLbl="revTx" presStyleIdx="3" presStyleCnt="7">
        <dgm:presLayoutVars>
          <dgm:chMax val="1"/>
          <dgm:chPref val="1"/>
        </dgm:presLayoutVars>
      </dgm:prSet>
      <dgm:spPr/>
    </dgm:pt>
    <dgm:pt modelId="{2B3C35A0-0C2D-4801-899A-CD2CA997E49F}" type="pres">
      <dgm:prSet presAssocID="{A44B73FF-ABF9-460A-A756-6815FDDDB866}" presName="sibTrans" presStyleCnt="0"/>
      <dgm:spPr/>
    </dgm:pt>
    <dgm:pt modelId="{924B5EA0-0C05-45F7-A7B8-72E2F1ECC6E0}" type="pres">
      <dgm:prSet presAssocID="{F88BC0AC-0C20-457D-92BE-3006B90C1DB7}" presName="compNode" presStyleCnt="0"/>
      <dgm:spPr/>
    </dgm:pt>
    <dgm:pt modelId="{06E299F5-F0E8-4337-9714-3A48620A8062}" type="pres">
      <dgm:prSet presAssocID="{F88BC0AC-0C20-457D-92BE-3006B90C1DB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A6C60285-337A-4BF7-9B84-FB27A1676EAE}" type="pres">
      <dgm:prSet presAssocID="{F88BC0AC-0C20-457D-92BE-3006B90C1DB7}" presName="spaceRect" presStyleCnt="0"/>
      <dgm:spPr/>
    </dgm:pt>
    <dgm:pt modelId="{1DB7F127-F2B9-454A-98E8-502B7AEA119F}" type="pres">
      <dgm:prSet presAssocID="{F88BC0AC-0C20-457D-92BE-3006B90C1DB7}" presName="textRect" presStyleLbl="revTx" presStyleIdx="4" presStyleCnt="7">
        <dgm:presLayoutVars>
          <dgm:chMax val="1"/>
          <dgm:chPref val="1"/>
        </dgm:presLayoutVars>
      </dgm:prSet>
      <dgm:spPr/>
    </dgm:pt>
    <dgm:pt modelId="{CB9A6B68-89C0-4EA0-8346-A7AF4EAADD55}" type="pres">
      <dgm:prSet presAssocID="{99D9BE5B-C2F7-4BF2-86CE-44A113E9BDA8}" presName="sibTrans" presStyleCnt="0"/>
      <dgm:spPr/>
    </dgm:pt>
    <dgm:pt modelId="{E9B6CE55-11A1-436E-9294-2AE98E44DA60}" type="pres">
      <dgm:prSet presAssocID="{81D72FD3-1365-478C-8990-79E4E3461C95}" presName="compNode" presStyleCnt="0"/>
      <dgm:spPr/>
    </dgm:pt>
    <dgm:pt modelId="{4C5D1357-BFFB-401C-A148-DD1B2354923A}" type="pres">
      <dgm:prSet presAssocID="{81D72FD3-1365-478C-8990-79E4E3461C9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Newspaper"/>
        </a:ext>
      </dgm:extLst>
    </dgm:pt>
    <dgm:pt modelId="{BFDF4ACC-866D-40DB-A424-7DE3BDF9F384}" type="pres">
      <dgm:prSet presAssocID="{81D72FD3-1365-478C-8990-79E4E3461C95}" presName="spaceRect" presStyleCnt="0"/>
      <dgm:spPr/>
    </dgm:pt>
    <dgm:pt modelId="{7DDE99F8-0769-4C38-833B-9A98AD334F11}" type="pres">
      <dgm:prSet presAssocID="{81D72FD3-1365-478C-8990-79E4E3461C95}" presName="textRect" presStyleLbl="revTx" presStyleIdx="5" presStyleCnt="7">
        <dgm:presLayoutVars>
          <dgm:chMax val="1"/>
          <dgm:chPref val="1"/>
        </dgm:presLayoutVars>
      </dgm:prSet>
      <dgm:spPr/>
    </dgm:pt>
    <dgm:pt modelId="{5C5E374F-7771-43E6-BD74-1405A395017D}" type="pres">
      <dgm:prSet presAssocID="{046980D0-D63A-4595-867A-F8C2911D7707}" presName="sibTrans" presStyleCnt="0"/>
      <dgm:spPr/>
    </dgm:pt>
    <dgm:pt modelId="{8EA57190-1256-4C12-BFD9-6DEBCBC88F0B}" type="pres">
      <dgm:prSet presAssocID="{B47F4393-0BB6-4CB3-BF77-42CAD6FC499B}" presName="compNode" presStyleCnt="0"/>
      <dgm:spPr/>
    </dgm:pt>
    <dgm:pt modelId="{E6B7840F-3F54-4DDD-B80C-0784FA8EE641}" type="pres">
      <dgm:prSet presAssocID="{B47F4393-0BB6-4CB3-BF77-42CAD6FC499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heckmark"/>
        </a:ext>
      </dgm:extLst>
    </dgm:pt>
    <dgm:pt modelId="{23D48649-0F97-4EAD-B02A-A379C793B668}" type="pres">
      <dgm:prSet presAssocID="{B47F4393-0BB6-4CB3-BF77-42CAD6FC499B}" presName="spaceRect" presStyleCnt="0"/>
      <dgm:spPr/>
    </dgm:pt>
    <dgm:pt modelId="{D6D40677-7B9B-4086-88AD-428CDB8115A0}" type="pres">
      <dgm:prSet presAssocID="{B47F4393-0BB6-4CB3-BF77-42CAD6FC499B}" presName="textRect" presStyleLbl="revTx" presStyleIdx="6" presStyleCnt="7">
        <dgm:presLayoutVars>
          <dgm:chMax val="1"/>
          <dgm:chPref val="1"/>
        </dgm:presLayoutVars>
      </dgm:prSet>
      <dgm:spPr/>
    </dgm:pt>
  </dgm:ptLst>
  <dgm:cxnLst>
    <dgm:cxn modelId="{A50B6C39-9027-484C-9A89-30F871DEE01B}" type="presOf" srcId="{81D72FD3-1365-478C-8990-79E4E3461C95}" destId="{7DDE99F8-0769-4C38-833B-9A98AD334F11}" srcOrd="0" destOrd="0" presId="urn:microsoft.com/office/officeart/2018/2/layout/IconLabelList"/>
    <dgm:cxn modelId="{69444D3A-A880-4708-8CFF-F280DD7AB67B}" type="presOf" srcId="{AE73D571-8B70-4D47-AE44-2CAF409A9497}" destId="{9CA63FA6-F13C-4704-BAAC-00F9BF7E67F1}" srcOrd="0" destOrd="0" presId="urn:microsoft.com/office/officeart/2018/2/layout/IconLabelList"/>
    <dgm:cxn modelId="{E1017062-0481-47BC-AC47-ECEB576AA4EF}" srcId="{CE31B4D3-04D1-4091-9DE9-274F20F2E8B4}" destId="{AE73D571-8B70-4D47-AE44-2CAF409A9497}" srcOrd="2" destOrd="0" parTransId="{2AD612BD-E8B0-4804-A3B0-741C0430C900}" sibTransId="{3B77A138-D70B-470A-9093-E3DCE5F5DF22}"/>
    <dgm:cxn modelId="{C6CFB644-51EC-4D3D-83AA-1D80049EE770}" srcId="{CE31B4D3-04D1-4091-9DE9-274F20F2E8B4}" destId="{B47F4393-0BB6-4CB3-BF77-42CAD6FC499B}" srcOrd="6" destOrd="0" parTransId="{4E7F44BC-21E1-4401-9B90-6D33FE18BEA9}" sibTransId="{4B4E6760-73A0-43E1-88CA-C3B73661231D}"/>
    <dgm:cxn modelId="{C075DF44-EA73-445F-A730-181A08929945}" type="presOf" srcId="{F88BC0AC-0C20-457D-92BE-3006B90C1DB7}" destId="{1DB7F127-F2B9-454A-98E8-502B7AEA119F}" srcOrd="0" destOrd="0" presId="urn:microsoft.com/office/officeart/2018/2/layout/IconLabelList"/>
    <dgm:cxn modelId="{5C4D996F-E9BD-4696-B48E-057E8B126C04}" type="presOf" srcId="{7B9601FC-4651-4529-8C22-C4C36A17F654}" destId="{E0C7845C-EC88-4565-A1EA-A862D18016D3}" srcOrd="0" destOrd="0" presId="urn:microsoft.com/office/officeart/2018/2/layout/IconLabelList"/>
    <dgm:cxn modelId="{E08D1D50-A82F-4392-93AD-2128E62CBBDE}" srcId="{CE31B4D3-04D1-4091-9DE9-274F20F2E8B4}" destId="{7B9601FC-4651-4529-8C22-C4C36A17F654}" srcOrd="3" destOrd="0" parTransId="{5E36E7D3-100D-427A-AD08-0684C251E3C0}" sibTransId="{A44B73FF-ABF9-460A-A756-6815FDDDB866}"/>
    <dgm:cxn modelId="{54349973-DFE7-4F95-B011-82398F7564C2}" srcId="{CE31B4D3-04D1-4091-9DE9-274F20F2E8B4}" destId="{F88BC0AC-0C20-457D-92BE-3006B90C1DB7}" srcOrd="4" destOrd="0" parTransId="{B83A8D7C-D8F3-441B-B947-A4CA371A7A6C}" sibTransId="{99D9BE5B-C2F7-4BF2-86CE-44A113E9BDA8}"/>
    <dgm:cxn modelId="{1FA25D8C-E086-43AD-B6D1-F8F7D924DA1A}" srcId="{CE31B4D3-04D1-4091-9DE9-274F20F2E8B4}" destId="{81D72FD3-1365-478C-8990-79E4E3461C95}" srcOrd="5" destOrd="0" parTransId="{B1034D95-1B72-4E56-A3CB-8A29EE4FAA89}" sibTransId="{046980D0-D63A-4595-867A-F8C2911D7707}"/>
    <dgm:cxn modelId="{B57B6E92-C5C6-4821-8798-41E3F339DD74}" srcId="{CE31B4D3-04D1-4091-9DE9-274F20F2E8B4}" destId="{C6D5368F-3026-413A-87D8-8CE625D084C6}" srcOrd="1" destOrd="0" parTransId="{55494762-EB57-461C-8528-BD29CF608AFA}" sibTransId="{9781A4D2-75C0-43A6-B0ED-40587685638C}"/>
    <dgm:cxn modelId="{B1F06A9C-19B1-4F41-A8E6-E9C64AE5DFA2}" type="presOf" srcId="{08B21901-97BF-4249-8612-9335F1C7C0C3}" destId="{37672680-4D77-4EF3-9F07-3EEA5D5159EF}" srcOrd="0" destOrd="0" presId="urn:microsoft.com/office/officeart/2018/2/layout/IconLabelList"/>
    <dgm:cxn modelId="{1AA31CAA-E051-482A-A66C-F88B11C04548}" type="presOf" srcId="{C6D5368F-3026-413A-87D8-8CE625D084C6}" destId="{BDA4DB26-F7DC-42FE-ACD8-39039318B955}" srcOrd="0" destOrd="0" presId="urn:microsoft.com/office/officeart/2018/2/layout/IconLabelList"/>
    <dgm:cxn modelId="{0FEB92E1-B371-4280-9129-C79CCADCEB0E}" type="presOf" srcId="{B47F4393-0BB6-4CB3-BF77-42CAD6FC499B}" destId="{D6D40677-7B9B-4086-88AD-428CDB8115A0}" srcOrd="0" destOrd="0" presId="urn:microsoft.com/office/officeart/2018/2/layout/IconLabelList"/>
    <dgm:cxn modelId="{3A49ACE6-514F-40E0-B323-E2CB3292AEBF}" type="presOf" srcId="{CE31B4D3-04D1-4091-9DE9-274F20F2E8B4}" destId="{14F9AEF8-42F1-4AA1-B09C-DB279F52890A}" srcOrd="0" destOrd="0" presId="urn:microsoft.com/office/officeart/2018/2/layout/IconLabelList"/>
    <dgm:cxn modelId="{3E6BE9FB-F87F-4322-8D9E-A8F714DF50FB}" srcId="{CE31B4D3-04D1-4091-9DE9-274F20F2E8B4}" destId="{08B21901-97BF-4249-8612-9335F1C7C0C3}" srcOrd="0" destOrd="0" parTransId="{3D9A85F3-950C-48C0-979A-F1C2D21FC0B6}" sibTransId="{8EC0CC51-A75A-42AE-BD3E-278E5C811059}"/>
    <dgm:cxn modelId="{AA69479E-22CE-4025-AC5B-73899A097676}" type="presParOf" srcId="{14F9AEF8-42F1-4AA1-B09C-DB279F52890A}" destId="{701637CE-C286-4BB9-945E-EC245EBDFF7E}" srcOrd="0" destOrd="0" presId="urn:microsoft.com/office/officeart/2018/2/layout/IconLabelList"/>
    <dgm:cxn modelId="{87FEC745-5677-4F62-A1BD-08FC35A3E32E}" type="presParOf" srcId="{701637CE-C286-4BB9-945E-EC245EBDFF7E}" destId="{5F18990B-BD1B-4B72-94DF-DD40238B03D7}" srcOrd="0" destOrd="0" presId="urn:microsoft.com/office/officeart/2018/2/layout/IconLabelList"/>
    <dgm:cxn modelId="{DBF2FB58-9601-43FA-9F6F-E5DA4F3840AE}" type="presParOf" srcId="{701637CE-C286-4BB9-945E-EC245EBDFF7E}" destId="{C4E63BEE-319C-4253-A387-7EE008500106}" srcOrd="1" destOrd="0" presId="urn:microsoft.com/office/officeart/2018/2/layout/IconLabelList"/>
    <dgm:cxn modelId="{31E645A9-31B1-47DC-B0BC-D7FB251E7BBC}" type="presParOf" srcId="{701637CE-C286-4BB9-945E-EC245EBDFF7E}" destId="{37672680-4D77-4EF3-9F07-3EEA5D5159EF}" srcOrd="2" destOrd="0" presId="urn:microsoft.com/office/officeart/2018/2/layout/IconLabelList"/>
    <dgm:cxn modelId="{1F983851-F6DE-4231-9BE9-2AE67B872A88}" type="presParOf" srcId="{14F9AEF8-42F1-4AA1-B09C-DB279F52890A}" destId="{2D1FA4FE-3B3B-4D4C-9157-6FEBC335F96E}" srcOrd="1" destOrd="0" presId="urn:microsoft.com/office/officeart/2018/2/layout/IconLabelList"/>
    <dgm:cxn modelId="{DD0F8535-7130-48B6-86EE-FF26EE0B86B1}" type="presParOf" srcId="{14F9AEF8-42F1-4AA1-B09C-DB279F52890A}" destId="{490A954A-17AB-4B83-B916-B5F0C9C2F423}" srcOrd="2" destOrd="0" presId="urn:microsoft.com/office/officeart/2018/2/layout/IconLabelList"/>
    <dgm:cxn modelId="{DED69989-7987-432E-9433-31149D3808B5}" type="presParOf" srcId="{490A954A-17AB-4B83-B916-B5F0C9C2F423}" destId="{F489F527-6C52-4CBF-99AB-B5A901827CDB}" srcOrd="0" destOrd="0" presId="urn:microsoft.com/office/officeart/2018/2/layout/IconLabelList"/>
    <dgm:cxn modelId="{9ED6599B-46A9-4F29-BEE7-9461B659C595}" type="presParOf" srcId="{490A954A-17AB-4B83-B916-B5F0C9C2F423}" destId="{5332ABB9-AADC-448F-891F-28AEFEE2EB44}" srcOrd="1" destOrd="0" presId="urn:microsoft.com/office/officeart/2018/2/layout/IconLabelList"/>
    <dgm:cxn modelId="{E05574AC-0D21-46DD-8037-0BA3A621D5F7}" type="presParOf" srcId="{490A954A-17AB-4B83-B916-B5F0C9C2F423}" destId="{BDA4DB26-F7DC-42FE-ACD8-39039318B955}" srcOrd="2" destOrd="0" presId="urn:microsoft.com/office/officeart/2018/2/layout/IconLabelList"/>
    <dgm:cxn modelId="{78178DA3-F43F-4914-8BE1-875D6FD2A4A7}" type="presParOf" srcId="{14F9AEF8-42F1-4AA1-B09C-DB279F52890A}" destId="{2A5E780C-3EA5-458C-8729-7B2966BB7F17}" srcOrd="3" destOrd="0" presId="urn:microsoft.com/office/officeart/2018/2/layout/IconLabelList"/>
    <dgm:cxn modelId="{73C8B437-82BD-4D61-8996-B45D47B07F13}" type="presParOf" srcId="{14F9AEF8-42F1-4AA1-B09C-DB279F52890A}" destId="{746CD582-F1B7-4905-BCE3-6A40F37088BA}" srcOrd="4" destOrd="0" presId="urn:microsoft.com/office/officeart/2018/2/layout/IconLabelList"/>
    <dgm:cxn modelId="{342E0FD7-B9BE-4EDA-BB82-F34114CE873D}" type="presParOf" srcId="{746CD582-F1B7-4905-BCE3-6A40F37088BA}" destId="{0DD47EF9-80C3-4FC2-A83A-263284BFCC92}" srcOrd="0" destOrd="0" presId="urn:microsoft.com/office/officeart/2018/2/layout/IconLabelList"/>
    <dgm:cxn modelId="{F0D816D6-735E-4B90-8E11-041B52CC39BE}" type="presParOf" srcId="{746CD582-F1B7-4905-BCE3-6A40F37088BA}" destId="{785A0EAF-0472-46DB-B673-5B5367E501F1}" srcOrd="1" destOrd="0" presId="urn:microsoft.com/office/officeart/2018/2/layout/IconLabelList"/>
    <dgm:cxn modelId="{AB6FF2B8-2837-4512-B520-79A8C3C288B9}" type="presParOf" srcId="{746CD582-F1B7-4905-BCE3-6A40F37088BA}" destId="{9CA63FA6-F13C-4704-BAAC-00F9BF7E67F1}" srcOrd="2" destOrd="0" presId="urn:microsoft.com/office/officeart/2018/2/layout/IconLabelList"/>
    <dgm:cxn modelId="{7A587FB4-8436-42E1-8477-5580C0F1CE30}" type="presParOf" srcId="{14F9AEF8-42F1-4AA1-B09C-DB279F52890A}" destId="{91241FBE-7E01-4779-B71E-EFE3E0E4600A}" srcOrd="5" destOrd="0" presId="urn:microsoft.com/office/officeart/2018/2/layout/IconLabelList"/>
    <dgm:cxn modelId="{01124617-80E0-40BD-94CA-7C59317238BA}" type="presParOf" srcId="{14F9AEF8-42F1-4AA1-B09C-DB279F52890A}" destId="{3C475058-3616-4870-A363-47F7676C0FDD}" srcOrd="6" destOrd="0" presId="urn:microsoft.com/office/officeart/2018/2/layout/IconLabelList"/>
    <dgm:cxn modelId="{6EF0959D-4B27-4989-824C-763B4A045004}" type="presParOf" srcId="{3C475058-3616-4870-A363-47F7676C0FDD}" destId="{1DC1B9A6-98A5-4134-942D-F6CC0C981282}" srcOrd="0" destOrd="0" presId="urn:microsoft.com/office/officeart/2018/2/layout/IconLabelList"/>
    <dgm:cxn modelId="{53181A4E-7366-4B3B-8271-83AA0375EC02}" type="presParOf" srcId="{3C475058-3616-4870-A363-47F7676C0FDD}" destId="{87B03255-8228-4A86-AAB9-1A59279A7DB6}" srcOrd="1" destOrd="0" presId="urn:microsoft.com/office/officeart/2018/2/layout/IconLabelList"/>
    <dgm:cxn modelId="{BCECCEF0-5C14-4852-ABEE-2F19314A19E4}" type="presParOf" srcId="{3C475058-3616-4870-A363-47F7676C0FDD}" destId="{E0C7845C-EC88-4565-A1EA-A862D18016D3}" srcOrd="2" destOrd="0" presId="urn:microsoft.com/office/officeart/2018/2/layout/IconLabelList"/>
    <dgm:cxn modelId="{BFF45D76-64A5-4E20-89FE-0E1F6C8D193D}" type="presParOf" srcId="{14F9AEF8-42F1-4AA1-B09C-DB279F52890A}" destId="{2B3C35A0-0C2D-4801-899A-CD2CA997E49F}" srcOrd="7" destOrd="0" presId="urn:microsoft.com/office/officeart/2018/2/layout/IconLabelList"/>
    <dgm:cxn modelId="{75D64F45-A7EC-4892-81FA-7D4BEBFFAC0C}" type="presParOf" srcId="{14F9AEF8-42F1-4AA1-B09C-DB279F52890A}" destId="{924B5EA0-0C05-45F7-A7B8-72E2F1ECC6E0}" srcOrd="8" destOrd="0" presId="urn:microsoft.com/office/officeart/2018/2/layout/IconLabelList"/>
    <dgm:cxn modelId="{50BA9987-7E2F-41DD-9C3C-A662F477F338}" type="presParOf" srcId="{924B5EA0-0C05-45F7-A7B8-72E2F1ECC6E0}" destId="{06E299F5-F0E8-4337-9714-3A48620A8062}" srcOrd="0" destOrd="0" presId="urn:microsoft.com/office/officeart/2018/2/layout/IconLabelList"/>
    <dgm:cxn modelId="{B6C4DEDB-07F8-4AC3-AD62-A03A03521F48}" type="presParOf" srcId="{924B5EA0-0C05-45F7-A7B8-72E2F1ECC6E0}" destId="{A6C60285-337A-4BF7-9B84-FB27A1676EAE}" srcOrd="1" destOrd="0" presId="urn:microsoft.com/office/officeart/2018/2/layout/IconLabelList"/>
    <dgm:cxn modelId="{02797499-6882-4988-A8C7-43066BA51D3F}" type="presParOf" srcId="{924B5EA0-0C05-45F7-A7B8-72E2F1ECC6E0}" destId="{1DB7F127-F2B9-454A-98E8-502B7AEA119F}" srcOrd="2" destOrd="0" presId="urn:microsoft.com/office/officeart/2018/2/layout/IconLabelList"/>
    <dgm:cxn modelId="{F53E1649-C1DE-45A1-BEB6-AB369D4B6DA8}" type="presParOf" srcId="{14F9AEF8-42F1-4AA1-B09C-DB279F52890A}" destId="{CB9A6B68-89C0-4EA0-8346-A7AF4EAADD55}" srcOrd="9" destOrd="0" presId="urn:microsoft.com/office/officeart/2018/2/layout/IconLabelList"/>
    <dgm:cxn modelId="{EA49D72B-CB50-41AF-8278-1C3B9D4343DE}" type="presParOf" srcId="{14F9AEF8-42F1-4AA1-B09C-DB279F52890A}" destId="{E9B6CE55-11A1-436E-9294-2AE98E44DA60}" srcOrd="10" destOrd="0" presId="urn:microsoft.com/office/officeart/2018/2/layout/IconLabelList"/>
    <dgm:cxn modelId="{D9036174-E45C-4F50-B9B4-14A29B85F585}" type="presParOf" srcId="{E9B6CE55-11A1-436E-9294-2AE98E44DA60}" destId="{4C5D1357-BFFB-401C-A148-DD1B2354923A}" srcOrd="0" destOrd="0" presId="urn:microsoft.com/office/officeart/2018/2/layout/IconLabelList"/>
    <dgm:cxn modelId="{1416321F-C9B4-4F0D-9529-DE83EF01C74A}" type="presParOf" srcId="{E9B6CE55-11A1-436E-9294-2AE98E44DA60}" destId="{BFDF4ACC-866D-40DB-A424-7DE3BDF9F384}" srcOrd="1" destOrd="0" presId="urn:microsoft.com/office/officeart/2018/2/layout/IconLabelList"/>
    <dgm:cxn modelId="{222B12A9-FE8F-4E3F-B37C-3EC507FA5F2E}" type="presParOf" srcId="{E9B6CE55-11A1-436E-9294-2AE98E44DA60}" destId="{7DDE99F8-0769-4C38-833B-9A98AD334F11}" srcOrd="2" destOrd="0" presId="urn:microsoft.com/office/officeart/2018/2/layout/IconLabelList"/>
    <dgm:cxn modelId="{5795F046-FCBB-4E53-8DE0-4514C59137AC}" type="presParOf" srcId="{14F9AEF8-42F1-4AA1-B09C-DB279F52890A}" destId="{5C5E374F-7771-43E6-BD74-1405A395017D}" srcOrd="11" destOrd="0" presId="urn:microsoft.com/office/officeart/2018/2/layout/IconLabelList"/>
    <dgm:cxn modelId="{C3AAF115-1ABB-4ACB-BE9E-65F1133AB96A}" type="presParOf" srcId="{14F9AEF8-42F1-4AA1-B09C-DB279F52890A}" destId="{8EA57190-1256-4C12-BFD9-6DEBCBC88F0B}" srcOrd="12" destOrd="0" presId="urn:microsoft.com/office/officeart/2018/2/layout/IconLabelList"/>
    <dgm:cxn modelId="{6C535495-5986-4143-8BC0-CCC48F11487D}" type="presParOf" srcId="{8EA57190-1256-4C12-BFD9-6DEBCBC88F0B}" destId="{E6B7840F-3F54-4DDD-B80C-0784FA8EE641}" srcOrd="0" destOrd="0" presId="urn:microsoft.com/office/officeart/2018/2/layout/IconLabelList"/>
    <dgm:cxn modelId="{23536B55-53AE-4504-B917-E26BEF666F0A}" type="presParOf" srcId="{8EA57190-1256-4C12-BFD9-6DEBCBC88F0B}" destId="{23D48649-0F97-4EAD-B02A-A379C793B668}" srcOrd="1" destOrd="0" presId="urn:microsoft.com/office/officeart/2018/2/layout/IconLabelList"/>
    <dgm:cxn modelId="{76A29202-E206-4AC0-B329-157DC151014C}" type="presParOf" srcId="{8EA57190-1256-4C12-BFD9-6DEBCBC88F0B}" destId="{D6D40677-7B9B-4086-88AD-428CDB8115A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CE3D89-3681-4A63-83B2-1BA38C3F0F0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8110482-06CA-4C8B-A3BE-074FE8FDEE25}">
      <dgm:prSet/>
      <dgm:spPr/>
      <dgm:t>
        <a:bodyPr/>
        <a:lstStyle/>
        <a:p>
          <a:r>
            <a:rPr lang="en-US"/>
            <a:t>Environmental</a:t>
          </a:r>
        </a:p>
      </dgm:t>
    </dgm:pt>
    <dgm:pt modelId="{44CAA7A2-B2B7-41D8-8321-A1C879EE4671}" type="parTrans" cxnId="{9AFC811A-C780-4B7D-BD14-94A4DADD9D25}">
      <dgm:prSet/>
      <dgm:spPr/>
      <dgm:t>
        <a:bodyPr/>
        <a:lstStyle/>
        <a:p>
          <a:endParaRPr lang="en-US"/>
        </a:p>
      </dgm:t>
    </dgm:pt>
    <dgm:pt modelId="{9C8DC924-E465-431A-BAC5-6DA9D23E5002}" type="sibTrans" cxnId="{9AFC811A-C780-4B7D-BD14-94A4DADD9D25}">
      <dgm:prSet/>
      <dgm:spPr/>
      <dgm:t>
        <a:bodyPr/>
        <a:lstStyle/>
        <a:p>
          <a:endParaRPr lang="en-US"/>
        </a:p>
      </dgm:t>
    </dgm:pt>
    <dgm:pt modelId="{4530B906-6495-4A3F-BEC7-283C5BBE1C34}">
      <dgm:prSet/>
      <dgm:spPr/>
      <dgm:t>
        <a:bodyPr/>
        <a:lstStyle/>
        <a:p>
          <a:r>
            <a:rPr lang="en-US"/>
            <a:t>Socio-Economic</a:t>
          </a:r>
        </a:p>
      </dgm:t>
    </dgm:pt>
    <dgm:pt modelId="{B037283E-11BC-49A3-BC62-508022677EFA}" type="parTrans" cxnId="{ECC5F131-25E0-4D4F-A5D5-C780849B816F}">
      <dgm:prSet/>
      <dgm:spPr/>
      <dgm:t>
        <a:bodyPr/>
        <a:lstStyle/>
        <a:p>
          <a:endParaRPr lang="en-US"/>
        </a:p>
      </dgm:t>
    </dgm:pt>
    <dgm:pt modelId="{FFAB4B4A-4F03-4713-87AF-7E28E13F14A0}" type="sibTrans" cxnId="{ECC5F131-25E0-4D4F-A5D5-C780849B816F}">
      <dgm:prSet/>
      <dgm:spPr/>
      <dgm:t>
        <a:bodyPr/>
        <a:lstStyle/>
        <a:p>
          <a:endParaRPr lang="en-US"/>
        </a:p>
      </dgm:t>
    </dgm:pt>
    <dgm:pt modelId="{A70229FB-9EC8-4C07-829B-4E93DC6BBD17}" type="pres">
      <dgm:prSet presAssocID="{67CE3D89-3681-4A63-83B2-1BA38C3F0F00}" presName="root" presStyleCnt="0">
        <dgm:presLayoutVars>
          <dgm:dir/>
          <dgm:resizeHandles val="exact"/>
        </dgm:presLayoutVars>
      </dgm:prSet>
      <dgm:spPr/>
    </dgm:pt>
    <dgm:pt modelId="{DEDB07C4-CA85-4695-AF3E-44ABDDB5866C}" type="pres">
      <dgm:prSet presAssocID="{E8110482-06CA-4C8B-A3BE-074FE8FDEE25}" presName="compNode" presStyleCnt="0"/>
      <dgm:spPr/>
    </dgm:pt>
    <dgm:pt modelId="{38DBEEE3-05A1-418C-A753-8D2DC0A0649C}" type="pres">
      <dgm:prSet presAssocID="{E8110482-06CA-4C8B-A3BE-074FE8FDEE2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stainability"/>
        </a:ext>
      </dgm:extLst>
    </dgm:pt>
    <dgm:pt modelId="{262466A7-57A9-4591-A7A4-988DEAA796F3}" type="pres">
      <dgm:prSet presAssocID="{E8110482-06CA-4C8B-A3BE-074FE8FDEE25}" presName="spaceRect" presStyleCnt="0"/>
      <dgm:spPr/>
    </dgm:pt>
    <dgm:pt modelId="{6408DC3C-80CE-47FB-94DA-23B7E5EBD57B}" type="pres">
      <dgm:prSet presAssocID="{E8110482-06CA-4C8B-A3BE-074FE8FDEE25}" presName="textRect" presStyleLbl="revTx" presStyleIdx="0" presStyleCnt="2">
        <dgm:presLayoutVars>
          <dgm:chMax val="1"/>
          <dgm:chPref val="1"/>
        </dgm:presLayoutVars>
      </dgm:prSet>
      <dgm:spPr/>
    </dgm:pt>
    <dgm:pt modelId="{7DFAFAED-2048-4D4E-A039-FC0C7EC12D77}" type="pres">
      <dgm:prSet presAssocID="{9C8DC924-E465-431A-BAC5-6DA9D23E5002}" presName="sibTrans" presStyleCnt="0"/>
      <dgm:spPr/>
    </dgm:pt>
    <dgm:pt modelId="{C9E77080-04C1-4703-8F01-2EE15FCB8BAB}" type="pres">
      <dgm:prSet presAssocID="{4530B906-6495-4A3F-BEC7-283C5BBE1C34}" presName="compNode" presStyleCnt="0"/>
      <dgm:spPr/>
    </dgm:pt>
    <dgm:pt modelId="{82528D84-D5FD-4C69-83D7-FB00EC6EDB10}" type="pres">
      <dgm:prSet presAssocID="{4530B906-6495-4A3F-BEC7-283C5BBE1C3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82443331-48B0-44C9-95FB-863F100A3CDA}" type="pres">
      <dgm:prSet presAssocID="{4530B906-6495-4A3F-BEC7-283C5BBE1C34}" presName="spaceRect" presStyleCnt="0"/>
      <dgm:spPr/>
    </dgm:pt>
    <dgm:pt modelId="{2ED75291-B2E9-49E3-91B7-4FC042671175}" type="pres">
      <dgm:prSet presAssocID="{4530B906-6495-4A3F-BEC7-283C5BBE1C34}" presName="textRect" presStyleLbl="revTx" presStyleIdx="1" presStyleCnt="2">
        <dgm:presLayoutVars>
          <dgm:chMax val="1"/>
          <dgm:chPref val="1"/>
        </dgm:presLayoutVars>
      </dgm:prSet>
      <dgm:spPr/>
    </dgm:pt>
  </dgm:ptLst>
  <dgm:cxnLst>
    <dgm:cxn modelId="{9AFC811A-C780-4B7D-BD14-94A4DADD9D25}" srcId="{67CE3D89-3681-4A63-83B2-1BA38C3F0F00}" destId="{E8110482-06CA-4C8B-A3BE-074FE8FDEE25}" srcOrd="0" destOrd="0" parTransId="{44CAA7A2-B2B7-41D8-8321-A1C879EE4671}" sibTransId="{9C8DC924-E465-431A-BAC5-6DA9D23E5002}"/>
    <dgm:cxn modelId="{ECC5F131-25E0-4D4F-A5D5-C780849B816F}" srcId="{67CE3D89-3681-4A63-83B2-1BA38C3F0F00}" destId="{4530B906-6495-4A3F-BEC7-283C5BBE1C34}" srcOrd="1" destOrd="0" parTransId="{B037283E-11BC-49A3-BC62-508022677EFA}" sibTransId="{FFAB4B4A-4F03-4713-87AF-7E28E13F14A0}"/>
    <dgm:cxn modelId="{14629A43-95A4-42B5-A2AE-206E5FA31EA5}" type="presOf" srcId="{67CE3D89-3681-4A63-83B2-1BA38C3F0F00}" destId="{A70229FB-9EC8-4C07-829B-4E93DC6BBD17}" srcOrd="0" destOrd="0" presId="urn:microsoft.com/office/officeart/2018/2/layout/IconLabelList"/>
    <dgm:cxn modelId="{79DA4A70-98C5-4C56-9508-4A9984032923}" type="presOf" srcId="{4530B906-6495-4A3F-BEC7-283C5BBE1C34}" destId="{2ED75291-B2E9-49E3-91B7-4FC042671175}" srcOrd="0" destOrd="0" presId="urn:microsoft.com/office/officeart/2018/2/layout/IconLabelList"/>
    <dgm:cxn modelId="{B5465AAE-7A5F-4143-BD5F-4F2A953160CD}" type="presOf" srcId="{E8110482-06CA-4C8B-A3BE-074FE8FDEE25}" destId="{6408DC3C-80CE-47FB-94DA-23B7E5EBD57B}" srcOrd="0" destOrd="0" presId="urn:microsoft.com/office/officeart/2018/2/layout/IconLabelList"/>
    <dgm:cxn modelId="{0309B660-A1F2-4EC6-97D2-EA0DE5F0CFC2}" type="presParOf" srcId="{A70229FB-9EC8-4C07-829B-4E93DC6BBD17}" destId="{DEDB07C4-CA85-4695-AF3E-44ABDDB5866C}" srcOrd="0" destOrd="0" presId="urn:microsoft.com/office/officeart/2018/2/layout/IconLabelList"/>
    <dgm:cxn modelId="{4BF4091A-3D75-463D-BC14-389A3C84956D}" type="presParOf" srcId="{DEDB07C4-CA85-4695-AF3E-44ABDDB5866C}" destId="{38DBEEE3-05A1-418C-A753-8D2DC0A0649C}" srcOrd="0" destOrd="0" presId="urn:microsoft.com/office/officeart/2018/2/layout/IconLabelList"/>
    <dgm:cxn modelId="{164505E6-529D-4201-A883-F5E3E52A9947}" type="presParOf" srcId="{DEDB07C4-CA85-4695-AF3E-44ABDDB5866C}" destId="{262466A7-57A9-4591-A7A4-988DEAA796F3}" srcOrd="1" destOrd="0" presId="urn:microsoft.com/office/officeart/2018/2/layout/IconLabelList"/>
    <dgm:cxn modelId="{54C7B887-41D8-4CA6-AAF5-7F160FE2F517}" type="presParOf" srcId="{DEDB07C4-CA85-4695-AF3E-44ABDDB5866C}" destId="{6408DC3C-80CE-47FB-94DA-23B7E5EBD57B}" srcOrd="2" destOrd="0" presId="urn:microsoft.com/office/officeart/2018/2/layout/IconLabelList"/>
    <dgm:cxn modelId="{28B96184-1DB3-41E1-A52B-B3D2D29B7793}" type="presParOf" srcId="{A70229FB-9EC8-4C07-829B-4E93DC6BBD17}" destId="{7DFAFAED-2048-4D4E-A039-FC0C7EC12D77}" srcOrd="1" destOrd="0" presId="urn:microsoft.com/office/officeart/2018/2/layout/IconLabelList"/>
    <dgm:cxn modelId="{8C0F5BF1-2A96-4231-A2E7-B6851E3B589B}" type="presParOf" srcId="{A70229FB-9EC8-4C07-829B-4E93DC6BBD17}" destId="{C9E77080-04C1-4703-8F01-2EE15FCB8BAB}" srcOrd="2" destOrd="0" presId="urn:microsoft.com/office/officeart/2018/2/layout/IconLabelList"/>
    <dgm:cxn modelId="{67E3416E-4542-401A-ADDB-12DAEB9A749B}" type="presParOf" srcId="{C9E77080-04C1-4703-8F01-2EE15FCB8BAB}" destId="{82528D84-D5FD-4C69-83D7-FB00EC6EDB10}" srcOrd="0" destOrd="0" presId="urn:microsoft.com/office/officeart/2018/2/layout/IconLabelList"/>
    <dgm:cxn modelId="{A5E74B3E-823A-4E80-9485-F83278A8AA50}" type="presParOf" srcId="{C9E77080-04C1-4703-8F01-2EE15FCB8BAB}" destId="{82443331-48B0-44C9-95FB-863F100A3CDA}" srcOrd="1" destOrd="0" presId="urn:microsoft.com/office/officeart/2018/2/layout/IconLabelList"/>
    <dgm:cxn modelId="{C04F7B8E-4A3A-4D61-9BFA-53F551402826}" type="presParOf" srcId="{C9E77080-04C1-4703-8F01-2EE15FCB8BAB}" destId="{2ED75291-B2E9-49E3-91B7-4FC04267117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9BD12A-652C-4064-A314-8F70F0C9382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F742200E-FFBE-4B25-A6D2-CC699E6686EA}">
      <dgm:prSet/>
      <dgm:spPr/>
      <dgm:t>
        <a:bodyPr/>
        <a:lstStyle/>
        <a:p>
          <a:pPr>
            <a:lnSpc>
              <a:spcPct val="100000"/>
            </a:lnSpc>
            <a:defRPr b="1"/>
          </a:pPr>
          <a:r>
            <a:rPr lang="en-US" b="1" dirty="0"/>
            <a:t>Monitoring Progress</a:t>
          </a:r>
          <a:r>
            <a:rPr lang="en-US" dirty="0"/>
            <a:t>: M&amp;E systems help track the implementation of reforestation activities in real-time, ensuring that planting schedules and growth targets are adhered to.</a:t>
          </a:r>
        </a:p>
      </dgm:t>
    </dgm:pt>
    <dgm:pt modelId="{31292DEF-5434-4981-B14A-61A92FC7318F}" type="parTrans" cxnId="{FB7681DE-092C-4BA3-A431-975ACFF681A6}">
      <dgm:prSet/>
      <dgm:spPr/>
      <dgm:t>
        <a:bodyPr/>
        <a:lstStyle/>
        <a:p>
          <a:endParaRPr lang="en-US"/>
        </a:p>
      </dgm:t>
    </dgm:pt>
    <dgm:pt modelId="{9EDF13C3-54B2-4353-82D9-88CBE1CA2D85}" type="sibTrans" cxnId="{FB7681DE-092C-4BA3-A431-975ACFF681A6}">
      <dgm:prSet/>
      <dgm:spPr/>
      <dgm:t>
        <a:bodyPr/>
        <a:lstStyle/>
        <a:p>
          <a:endParaRPr lang="en-US"/>
        </a:p>
      </dgm:t>
    </dgm:pt>
    <dgm:pt modelId="{D05603F8-F4C5-4381-87E7-C6C1F23BA9BC}">
      <dgm:prSet/>
      <dgm:spPr/>
      <dgm:t>
        <a:bodyPr/>
        <a:lstStyle/>
        <a:p>
          <a:pPr>
            <a:lnSpc>
              <a:spcPct val="100000"/>
            </a:lnSpc>
          </a:pPr>
          <a:r>
            <a:rPr lang="en-US"/>
            <a:t>Example: Regular site visits, satellite imagery, and drone surveillance.</a:t>
          </a:r>
        </a:p>
      </dgm:t>
    </dgm:pt>
    <dgm:pt modelId="{AB9518ED-F5DE-4644-9D59-0E7A5FCE145E}" type="parTrans" cxnId="{7F418C77-A6CD-4799-AC53-FEB076F14F73}">
      <dgm:prSet/>
      <dgm:spPr/>
      <dgm:t>
        <a:bodyPr/>
        <a:lstStyle/>
        <a:p>
          <a:endParaRPr lang="en-US"/>
        </a:p>
      </dgm:t>
    </dgm:pt>
    <dgm:pt modelId="{C06BC6CD-6960-4945-B79B-1C82CFCA3FD1}" type="sibTrans" cxnId="{7F418C77-A6CD-4799-AC53-FEB076F14F73}">
      <dgm:prSet/>
      <dgm:spPr/>
      <dgm:t>
        <a:bodyPr/>
        <a:lstStyle/>
        <a:p>
          <a:endParaRPr lang="en-US"/>
        </a:p>
      </dgm:t>
    </dgm:pt>
    <dgm:pt modelId="{1B8924D9-11C2-472B-9BC4-E05B498DECCB}">
      <dgm:prSet/>
      <dgm:spPr/>
      <dgm:t>
        <a:bodyPr/>
        <a:lstStyle/>
        <a:p>
          <a:pPr>
            <a:lnSpc>
              <a:spcPct val="100000"/>
            </a:lnSpc>
            <a:defRPr b="1"/>
          </a:pPr>
          <a:r>
            <a:rPr lang="en-US" b="1"/>
            <a:t>Meeting Goals</a:t>
          </a:r>
          <a:r>
            <a:rPr lang="en-US"/>
            <a:t>: By comparing actual outcomes with planned objectives, M&amp;E ensures that the project stays on track and achieves its intended impact.</a:t>
          </a:r>
        </a:p>
      </dgm:t>
    </dgm:pt>
    <dgm:pt modelId="{685B5202-A94E-4A32-AE59-9BD81D9346B3}" type="parTrans" cxnId="{9F37A430-FBE0-485E-BAE5-82F13EBFA751}">
      <dgm:prSet/>
      <dgm:spPr/>
      <dgm:t>
        <a:bodyPr/>
        <a:lstStyle/>
        <a:p>
          <a:endParaRPr lang="en-US"/>
        </a:p>
      </dgm:t>
    </dgm:pt>
    <dgm:pt modelId="{18B4A9D5-A8AB-4AE3-A290-43359FC674C6}" type="sibTrans" cxnId="{9F37A430-FBE0-485E-BAE5-82F13EBFA751}">
      <dgm:prSet/>
      <dgm:spPr/>
      <dgm:t>
        <a:bodyPr/>
        <a:lstStyle/>
        <a:p>
          <a:endParaRPr lang="en-US"/>
        </a:p>
      </dgm:t>
    </dgm:pt>
    <dgm:pt modelId="{6DF0823F-6FE1-4EEB-9A3D-1BFD2F5BD514}">
      <dgm:prSet/>
      <dgm:spPr/>
      <dgm:t>
        <a:bodyPr/>
        <a:lstStyle/>
        <a:p>
          <a:pPr>
            <a:lnSpc>
              <a:spcPct val="100000"/>
            </a:lnSpc>
          </a:pPr>
          <a:r>
            <a:rPr lang="en-US"/>
            <a:t>Example: Measuring tree survival rates, growth metrics, and biodiversity indices.</a:t>
          </a:r>
        </a:p>
      </dgm:t>
    </dgm:pt>
    <dgm:pt modelId="{F6F9CDCB-777E-4EB8-B7B6-EDE30B03D8C7}" type="parTrans" cxnId="{8AF37549-1849-4620-87C1-C9B0BDBC3FD0}">
      <dgm:prSet/>
      <dgm:spPr/>
      <dgm:t>
        <a:bodyPr/>
        <a:lstStyle/>
        <a:p>
          <a:endParaRPr lang="en-US"/>
        </a:p>
      </dgm:t>
    </dgm:pt>
    <dgm:pt modelId="{5DB3F0C7-E04D-4120-BAC2-FBE7F1070EF2}" type="sibTrans" cxnId="{8AF37549-1849-4620-87C1-C9B0BDBC3FD0}">
      <dgm:prSet/>
      <dgm:spPr/>
      <dgm:t>
        <a:bodyPr/>
        <a:lstStyle/>
        <a:p>
          <a:endParaRPr lang="en-US"/>
        </a:p>
      </dgm:t>
    </dgm:pt>
    <dgm:pt modelId="{577F28EF-4866-4F16-9215-1282ECA897D5}">
      <dgm:prSet/>
      <dgm:spPr/>
      <dgm:t>
        <a:bodyPr/>
        <a:lstStyle/>
        <a:p>
          <a:pPr>
            <a:lnSpc>
              <a:spcPct val="100000"/>
            </a:lnSpc>
            <a:defRPr b="1"/>
          </a:pPr>
          <a:r>
            <a:rPr lang="en-US" b="1"/>
            <a:t>Data-Driven Decisions</a:t>
          </a:r>
          <a:r>
            <a:rPr lang="en-US"/>
            <a:t>: Continuous data collection allows for timely adjustments to strategies and interventions, maximizing project success.</a:t>
          </a:r>
        </a:p>
      </dgm:t>
    </dgm:pt>
    <dgm:pt modelId="{EBCA43C7-B456-4A71-90B0-687B42C4B329}" type="parTrans" cxnId="{27E3430D-BCED-4B10-8196-F7ED7132E045}">
      <dgm:prSet/>
      <dgm:spPr/>
      <dgm:t>
        <a:bodyPr/>
        <a:lstStyle/>
        <a:p>
          <a:endParaRPr lang="en-US"/>
        </a:p>
      </dgm:t>
    </dgm:pt>
    <dgm:pt modelId="{E3B5868B-DC10-40B1-8A3A-054DACE83948}" type="sibTrans" cxnId="{27E3430D-BCED-4B10-8196-F7ED7132E045}">
      <dgm:prSet/>
      <dgm:spPr/>
      <dgm:t>
        <a:bodyPr/>
        <a:lstStyle/>
        <a:p>
          <a:endParaRPr lang="en-US"/>
        </a:p>
      </dgm:t>
    </dgm:pt>
    <dgm:pt modelId="{158DFA5C-106C-4716-9C33-45352E088F17}" type="pres">
      <dgm:prSet presAssocID="{899BD12A-652C-4064-A314-8F70F0C93825}" presName="root" presStyleCnt="0">
        <dgm:presLayoutVars>
          <dgm:dir/>
          <dgm:resizeHandles val="exact"/>
        </dgm:presLayoutVars>
      </dgm:prSet>
      <dgm:spPr/>
    </dgm:pt>
    <dgm:pt modelId="{DFD7C19D-EB4C-4400-8E41-E8C639281F2E}" type="pres">
      <dgm:prSet presAssocID="{F742200E-FFBE-4B25-A6D2-CC699E6686EA}" presName="compNode" presStyleCnt="0"/>
      <dgm:spPr/>
    </dgm:pt>
    <dgm:pt modelId="{62031D9D-2E38-43EF-99C5-4E0D2B5D2EFA}" type="pres">
      <dgm:prSet presAssocID="{F742200E-FFBE-4B25-A6D2-CC699E6686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a:ext>
      </dgm:extLst>
    </dgm:pt>
    <dgm:pt modelId="{DF06C101-0FA0-4017-ACA1-6634C1D75567}" type="pres">
      <dgm:prSet presAssocID="{F742200E-FFBE-4B25-A6D2-CC699E6686EA}" presName="iconSpace" presStyleCnt="0"/>
      <dgm:spPr/>
    </dgm:pt>
    <dgm:pt modelId="{63B81613-E36C-4624-8440-C12E8DACCDDF}" type="pres">
      <dgm:prSet presAssocID="{F742200E-FFBE-4B25-A6D2-CC699E6686EA}" presName="parTx" presStyleLbl="revTx" presStyleIdx="0" presStyleCnt="6">
        <dgm:presLayoutVars>
          <dgm:chMax val="0"/>
          <dgm:chPref val="0"/>
        </dgm:presLayoutVars>
      </dgm:prSet>
      <dgm:spPr/>
    </dgm:pt>
    <dgm:pt modelId="{47887FBD-05F8-4953-9E56-C2196F5BD786}" type="pres">
      <dgm:prSet presAssocID="{F742200E-FFBE-4B25-A6D2-CC699E6686EA}" presName="txSpace" presStyleCnt="0"/>
      <dgm:spPr/>
    </dgm:pt>
    <dgm:pt modelId="{11854684-6C36-434F-BCC8-287CBBF3B5F8}" type="pres">
      <dgm:prSet presAssocID="{F742200E-FFBE-4B25-A6D2-CC699E6686EA}" presName="desTx" presStyleLbl="revTx" presStyleIdx="1" presStyleCnt="6">
        <dgm:presLayoutVars/>
      </dgm:prSet>
      <dgm:spPr/>
    </dgm:pt>
    <dgm:pt modelId="{4A01338E-D8AD-43F3-BD76-8B508AA66F41}" type="pres">
      <dgm:prSet presAssocID="{9EDF13C3-54B2-4353-82D9-88CBE1CA2D85}" presName="sibTrans" presStyleCnt="0"/>
      <dgm:spPr/>
    </dgm:pt>
    <dgm:pt modelId="{A2266D94-65CD-47A7-9A1E-71EDAFB82AB9}" type="pres">
      <dgm:prSet presAssocID="{1B8924D9-11C2-472B-9BC4-E05B498DECCB}" presName="compNode" presStyleCnt="0"/>
      <dgm:spPr/>
    </dgm:pt>
    <dgm:pt modelId="{0688BBA0-8663-4521-98E4-458F46372DC5}" type="pres">
      <dgm:prSet presAssocID="{1B8924D9-11C2-472B-9BC4-E05B498DEC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ext>
      </dgm:extLst>
    </dgm:pt>
    <dgm:pt modelId="{36B8C1D8-9A92-4121-83E9-4680633F78EB}" type="pres">
      <dgm:prSet presAssocID="{1B8924D9-11C2-472B-9BC4-E05B498DECCB}" presName="iconSpace" presStyleCnt="0"/>
      <dgm:spPr/>
    </dgm:pt>
    <dgm:pt modelId="{50D3EA04-D071-4F7D-8F58-B92BDD63A231}" type="pres">
      <dgm:prSet presAssocID="{1B8924D9-11C2-472B-9BC4-E05B498DECCB}" presName="parTx" presStyleLbl="revTx" presStyleIdx="2" presStyleCnt="6">
        <dgm:presLayoutVars>
          <dgm:chMax val="0"/>
          <dgm:chPref val="0"/>
        </dgm:presLayoutVars>
      </dgm:prSet>
      <dgm:spPr/>
    </dgm:pt>
    <dgm:pt modelId="{DB2688F9-B56F-4449-8524-332E43DEF044}" type="pres">
      <dgm:prSet presAssocID="{1B8924D9-11C2-472B-9BC4-E05B498DECCB}" presName="txSpace" presStyleCnt="0"/>
      <dgm:spPr/>
    </dgm:pt>
    <dgm:pt modelId="{FCA90583-A7F2-4CE1-A5A9-001B5E625B87}" type="pres">
      <dgm:prSet presAssocID="{1B8924D9-11C2-472B-9BC4-E05B498DECCB}" presName="desTx" presStyleLbl="revTx" presStyleIdx="3" presStyleCnt="6">
        <dgm:presLayoutVars/>
      </dgm:prSet>
      <dgm:spPr/>
    </dgm:pt>
    <dgm:pt modelId="{9E534202-8F7F-49D4-AE2B-90E876C24DB1}" type="pres">
      <dgm:prSet presAssocID="{18B4A9D5-A8AB-4AE3-A290-43359FC674C6}" presName="sibTrans" presStyleCnt="0"/>
      <dgm:spPr/>
    </dgm:pt>
    <dgm:pt modelId="{07C68E2B-2C40-4BF7-AE2E-16A631E3891C}" type="pres">
      <dgm:prSet presAssocID="{577F28EF-4866-4F16-9215-1282ECA897D5}" presName="compNode" presStyleCnt="0"/>
      <dgm:spPr/>
    </dgm:pt>
    <dgm:pt modelId="{A2F045AB-7AA7-47BC-A380-F685D8B92521}" type="pres">
      <dgm:prSet presAssocID="{577F28EF-4866-4F16-9215-1282ECA897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e chart"/>
        </a:ext>
      </dgm:extLst>
    </dgm:pt>
    <dgm:pt modelId="{CB23E5C9-17F4-4469-8523-8921315C8DD8}" type="pres">
      <dgm:prSet presAssocID="{577F28EF-4866-4F16-9215-1282ECA897D5}" presName="iconSpace" presStyleCnt="0"/>
      <dgm:spPr/>
    </dgm:pt>
    <dgm:pt modelId="{28391FE3-4A92-415D-A690-B7EDBF6F4AEB}" type="pres">
      <dgm:prSet presAssocID="{577F28EF-4866-4F16-9215-1282ECA897D5}" presName="parTx" presStyleLbl="revTx" presStyleIdx="4" presStyleCnt="6">
        <dgm:presLayoutVars>
          <dgm:chMax val="0"/>
          <dgm:chPref val="0"/>
        </dgm:presLayoutVars>
      </dgm:prSet>
      <dgm:spPr/>
    </dgm:pt>
    <dgm:pt modelId="{5874C580-DBEB-44D2-AE8F-77A3A9D18F66}" type="pres">
      <dgm:prSet presAssocID="{577F28EF-4866-4F16-9215-1282ECA897D5}" presName="txSpace" presStyleCnt="0"/>
      <dgm:spPr/>
    </dgm:pt>
    <dgm:pt modelId="{1D3947FC-030A-47B8-AE86-8C77E940BB7A}" type="pres">
      <dgm:prSet presAssocID="{577F28EF-4866-4F16-9215-1282ECA897D5}" presName="desTx" presStyleLbl="revTx" presStyleIdx="5" presStyleCnt="6">
        <dgm:presLayoutVars/>
      </dgm:prSet>
      <dgm:spPr/>
    </dgm:pt>
  </dgm:ptLst>
  <dgm:cxnLst>
    <dgm:cxn modelId="{27E3430D-BCED-4B10-8196-F7ED7132E045}" srcId="{899BD12A-652C-4064-A314-8F70F0C93825}" destId="{577F28EF-4866-4F16-9215-1282ECA897D5}" srcOrd="2" destOrd="0" parTransId="{EBCA43C7-B456-4A71-90B0-687B42C4B329}" sibTransId="{E3B5868B-DC10-40B1-8A3A-054DACE83948}"/>
    <dgm:cxn modelId="{9F37A430-FBE0-485E-BAE5-82F13EBFA751}" srcId="{899BD12A-652C-4064-A314-8F70F0C93825}" destId="{1B8924D9-11C2-472B-9BC4-E05B498DECCB}" srcOrd="1" destOrd="0" parTransId="{685B5202-A94E-4A32-AE59-9BD81D9346B3}" sibTransId="{18B4A9D5-A8AB-4AE3-A290-43359FC674C6}"/>
    <dgm:cxn modelId="{61C09444-74EA-4FFB-B274-11A8851782E3}" type="presOf" srcId="{899BD12A-652C-4064-A314-8F70F0C93825}" destId="{158DFA5C-106C-4716-9C33-45352E088F17}" srcOrd="0" destOrd="0" presId="urn:microsoft.com/office/officeart/2018/2/layout/IconLabelDescriptionList"/>
    <dgm:cxn modelId="{8AF37549-1849-4620-87C1-C9B0BDBC3FD0}" srcId="{1B8924D9-11C2-472B-9BC4-E05B498DECCB}" destId="{6DF0823F-6FE1-4EEB-9A3D-1BFD2F5BD514}" srcOrd="0" destOrd="0" parTransId="{F6F9CDCB-777E-4EB8-B7B6-EDE30B03D8C7}" sibTransId="{5DB3F0C7-E04D-4120-BAC2-FBE7F1070EF2}"/>
    <dgm:cxn modelId="{13C98969-CE36-4204-A5D2-41394ED58018}" type="presOf" srcId="{1B8924D9-11C2-472B-9BC4-E05B498DECCB}" destId="{50D3EA04-D071-4F7D-8F58-B92BDD63A231}" srcOrd="0" destOrd="0" presId="urn:microsoft.com/office/officeart/2018/2/layout/IconLabelDescriptionList"/>
    <dgm:cxn modelId="{7F418C77-A6CD-4799-AC53-FEB076F14F73}" srcId="{F742200E-FFBE-4B25-A6D2-CC699E6686EA}" destId="{D05603F8-F4C5-4381-87E7-C6C1F23BA9BC}" srcOrd="0" destOrd="0" parTransId="{AB9518ED-F5DE-4644-9D59-0E7A5FCE145E}" sibTransId="{C06BC6CD-6960-4945-B79B-1C82CFCA3FD1}"/>
    <dgm:cxn modelId="{5E084993-E336-4107-8284-AC3DF7CFDE62}" type="presOf" srcId="{D05603F8-F4C5-4381-87E7-C6C1F23BA9BC}" destId="{11854684-6C36-434F-BCC8-287CBBF3B5F8}" srcOrd="0" destOrd="0" presId="urn:microsoft.com/office/officeart/2018/2/layout/IconLabelDescriptionList"/>
    <dgm:cxn modelId="{D22E44DD-F87C-47C6-B602-73D339D475F3}" type="presOf" srcId="{6DF0823F-6FE1-4EEB-9A3D-1BFD2F5BD514}" destId="{FCA90583-A7F2-4CE1-A5A9-001B5E625B87}" srcOrd="0" destOrd="0" presId="urn:microsoft.com/office/officeart/2018/2/layout/IconLabelDescriptionList"/>
    <dgm:cxn modelId="{FB7681DE-092C-4BA3-A431-975ACFF681A6}" srcId="{899BD12A-652C-4064-A314-8F70F0C93825}" destId="{F742200E-FFBE-4B25-A6D2-CC699E6686EA}" srcOrd="0" destOrd="0" parTransId="{31292DEF-5434-4981-B14A-61A92FC7318F}" sibTransId="{9EDF13C3-54B2-4353-82D9-88CBE1CA2D85}"/>
    <dgm:cxn modelId="{CE754BE5-FA1B-4A88-814E-97333C9BDC87}" type="presOf" srcId="{577F28EF-4866-4F16-9215-1282ECA897D5}" destId="{28391FE3-4A92-415D-A690-B7EDBF6F4AEB}" srcOrd="0" destOrd="0" presId="urn:microsoft.com/office/officeart/2018/2/layout/IconLabelDescriptionList"/>
    <dgm:cxn modelId="{504878F9-0D7F-4BFA-9A5B-E8129EC3075C}" type="presOf" srcId="{F742200E-FFBE-4B25-A6D2-CC699E6686EA}" destId="{63B81613-E36C-4624-8440-C12E8DACCDDF}" srcOrd="0" destOrd="0" presId="urn:microsoft.com/office/officeart/2018/2/layout/IconLabelDescriptionList"/>
    <dgm:cxn modelId="{3889B3C7-D9BE-4C3B-90EA-7EB61D7728BB}" type="presParOf" srcId="{158DFA5C-106C-4716-9C33-45352E088F17}" destId="{DFD7C19D-EB4C-4400-8E41-E8C639281F2E}" srcOrd="0" destOrd="0" presId="urn:microsoft.com/office/officeart/2018/2/layout/IconLabelDescriptionList"/>
    <dgm:cxn modelId="{80935D7F-2F44-480D-B55B-4539BDA81013}" type="presParOf" srcId="{DFD7C19D-EB4C-4400-8E41-E8C639281F2E}" destId="{62031D9D-2E38-43EF-99C5-4E0D2B5D2EFA}" srcOrd="0" destOrd="0" presId="urn:microsoft.com/office/officeart/2018/2/layout/IconLabelDescriptionList"/>
    <dgm:cxn modelId="{A10D28C4-F71F-4E6E-BD1D-89BFF7ECE793}" type="presParOf" srcId="{DFD7C19D-EB4C-4400-8E41-E8C639281F2E}" destId="{DF06C101-0FA0-4017-ACA1-6634C1D75567}" srcOrd="1" destOrd="0" presId="urn:microsoft.com/office/officeart/2018/2/layout/IconLabelDescriptionList"/>
    <dgm:cxn modelId="{A4B3F302-4C85-44C2-B84A-DEB20910FF91}" type="presParOf" srcId="{DFD7C19D-EB4C-4400-8E41-E8C639281F2E}" destId="{63B81613-E36C-4624-8440-C12E8DACCDDF}" srcOrd="2" destOrd="0" presId="urn:microsoft.com/office/officeart/2018/2/layout/IconLabelDescriptionList"/>
    <dgm:cxn modelId="{57F6A6C7-2BE7-4DD3-867A-FE583E9E966E}" type="presParOf" srcId="{DFD7C19D-EB4C-4400-8E41-E8C639281F2E}" destId="{47887FBD-05F8-4953-9E56-C2196F5BD786}" srcOrd="3" destOrd="0" presId="urn:microsoft.com/office/officeart/2018/2/layout/IconLabelDescriptionList"/>
    <dgm:cxn modelId="{0EB4F697-EBEE-4535-8EBD-DE1769D7CEAC}" type="presParOf" srcId="{DFD7C19D-EB4C-4400-8E41-E8C639281F2E}" destId="{11854684-6C36-434F-BCC8-287CBBF3B5F8}" srcOrd="4" destOrd="0" presId="urn:microsoft.com/office/officeart/2018/2/layout/IconLabelDescriptionList"/>
    <dgm:cxn modelId="{5DEA4154-A5DB-4A3B-BF69-AB50EB138D7D}" type="presParOf" srcId="{158DFA5C-106C-4716-9C33-45352E088F17}" destId="{4A01338E-D8AD-43F3-BD76-8B508AA66F41}" srcOrd="1" destOrd="0" presId="urn:microsoft.com/office/officeart/2018/2/layout/IconLabelDescriptionList"/>
    <dgm:cxn modelId="{36EF5D74-AA30-42F4-8947-427EF18A310D}" type="presParOf" srcId="{158DFA5C-106C-4716-9C33-45352E088F17}" destId="{A2266D94-65CD-47A7-9A1E-71EDAFB82AB9}" srcOrd="2" destOrd="0" presId="urn:microsoft.com/office/officeart/2018/2/layout/IconLabelDescriptionList"/>
    <dgm:cxn modelId="{51D14A7C-07FD-4B1F-A645-8C69B31B1D47}" type="presParOf" srcId="{A2266D94-65CD-47A7-9A1E-71EDAFB82AB9}" destId="{0688BBA0-8663-4521-98E4-458F46372DC5}" srcOrd="0" destOrd="0" presId="urn:microsoft.com/office/officeart/2018/2/layout/IconLabelDescriptionList"/>
    <dgm:cxn modelId="{C030E597-9F4F-41C4-B831-9502B187AEAC}" type="presParOf" srcId="{A2266D94-65CD-47A7-9A1E-71EDAFB82AB9}" destId="{36B8C1D8-9A92-4121-83E9-4680633F78EB}" srcOrd="1" destOrd="0" presId="urn:microsoft.com/office/officeart/2018/2/layout/IconLabelDescriptionList"/>
    <dgm:cxn modelId="{4F4D149F-7B3B-485E-A20E-EB3D85845205}" type="presParOf" srcId="{A2266D94-65CD-47A7-9A1E-71EDAFB82AB9}" destId="{50D3EA04-D071-4F7D-8F58-B92BDD63A231}" srcOrd="2" destOrd="0" presId="urn:microsoft.com/office/officeart/2018/2/layout/IconLabelDescriptionList"/>
    <dgm:cxn modelId="{888C7EBF-4C01-4EED-8760-8E14C9F36A2B}" type="presParOf" srcId="{A2266D94-65CD-47A7-9A1E-71EDAFB82AB9}" destId="{DB2688F9-B56F-4449-8524-332E43DEF044}" srcOrd="3" destOrd="0" presId="urn:microsoft.com/office/officeart/2018/2/layout/IconLabelDescriptionList"/>
    <dgm:cxn modelId="{E631B559-54C9-4BAB-AD4B-725251540D8B}" type="presParOf" srcId="{A2266D94-65CD-47A7-9A1E-71EDAFB82AB9}" destId="{FCA90583-A7F2-4CE1-A5A9-001B5E625B87}" srcOrd="4" destOrd="0" presId="urn:microsoft.com/office/officeart/2018/2/layout/IconLabelDescriptionList"/>
    <dgm:cxn modelId="{AD86DBBD-8414-4CCC-A14F-9CC01FA5719B}" type="presParOf" srcId="{158DFA5C-106C-4716-9C33-45352E088F17}" destId="{9E534202-8F7F-49D4-AE2B-90E876C24DB1}" srcOrd="3" destOrd="0" presId="urn:microsoft.com/office/officeart/2018/2/layout/IconLabelDescriptionList"/>
    <dgm:cxn modelId="{9B72E783-1B6B-4831-9D0F-00FCBDB55455}" type="presParOf" srcId="{158DFA5C-106C-4716-9C33-45352E088F17}" destId="{07C68E2B-2C40-4BF7-AE2E-16A631E3891C}" srcOrd="4" destOrd="0" presId="urn:microsoft.com/office/officeart/2018/2/layout/IconLabelDescriptionList"/>
    <dgm:cxn modelId="{7ED12BDC-0A8A-47EB-9A82-37EC3546BA3D}" type="presParOf" srcId="{07C68E2B-2C40-4BF7-AE2E-16A631E3891C}" destId="{A2F045AB-7AA7-47BC-A380-F685D8B92521}" srcOrd="0" destOrd="0" presId="urn:microsoft.com/office/officeart/2018/2/layout/IconLabelDescriptionList"/>
    <dgm:cxn modelId="{E968A507-6980-4700-8BC3-042AD6469834}" type="presParOf" srcId="{07C68E2B-2C40-4BF7-AE2E-16A631E3891C}" destId="{CB23E5C9-17F4-4469-8523-8921315C8DD8}" srcOrd="1" destOrd="0" presId="urn:microsoft.com/office/officeart/2018/2/layout/IconLabelDescriptionList"/>
    <dgm:cxn modelId="{BF292DDA-4BE4-457D-8B9F-F65EBB5FAC2C}" type="presParOf" srcId="{07C68E2B-2C40-4BF7-AE2E-16A631E3891C}" destId="{28391FE3-4A92-415D-A690-B7EDBF6F4AEB}" srcOrd="2" destOrd="0" presId="urn:microsoft.com/office/officeart/2018/2/layout/IconLabelDescriptionList"/>
    <dgm:cxn modelId="{BCAA79BD-BBB1-4FF5-8C47-3FD959068AC7}" type="presParOf" srcId="{07C68E2B-2C40-4BF7-AE2E-16A631E3891C}" destId="{5874C580-DBEB-44D2-AE8F-77A3A9D18F66}" srcOrd="3" destOrd="0" presId="urn:microsoft.com/office/officeart/2018/2/layout/IconLabelDescriptionList"/>
    <dgm:cxn modelId="{9A06F243-5398-46CB-81D2-9F9C81D9E1AF}" type="presParOf" srcId="{07C68E2B-2C40-4BF7-AE2E-16A631E3891C}" destId="{1D3947FC-030A-47B8-AE86-8C77E940BB7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57C9A6-17C1-4324-875A-17C21E4B11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E2FB2A-34B6-47B8-8908-792D216783F1}">
      <dgm:prSet custT="1"/>
      <dgm:spPr/>
      <dgm:t>
        <a:bodyPr/>
        <a:lstStyle/>
        <a:p>
          <a:pPr algn="just"/>
          <a:r>
            <a:rPr lang="en-US" sz="1800" b="1" dirty="0"/>
            <a:t>Accountability</a:t>
          </a:r>
          <a:r>
            <a:rPr lang="en-US" sz="1800" dirty="0"/>
            <a:t>: M&amp;E ensures that all stakeholders, including funders, local communities, and governmental bodies, are kept informed about the project's progress and outcomes.</a:t>
          </a:r>
        </a:p>
      </dgm:t>
    </dgm:pt>
    <dgm:pt modelId="{031FF262-BB19-456C-8244-DC099EB07696}" type="parTrans" cxnId="{BC9991C9-B23C-499C-B994-CB86CAE3A5FC}">
      <dgm:prSet/>
      <dgm:spPr/>
      <dgm:t>
        <a:bodyPr/>
        <a:lstStyle/>
        <a:p>
          <a:endParaRPr lang="en-US"/>
        </a:p>
      </dgm:t>
    </dgm:pt>
    <dgm:pt modelId="{D19E7F01-3291-44E3-A8C1-BDC135B691A8}" type="sibTrans" cxnId="{BC9991C9-B23C-499C-B994-CB86CAE3A5FC}">
      <dgm:prSet/>
      <dgm:spPr/>
      <dgm:t>
        <a:bodyPr/>
        <a:lstStyle/>
        <a:p>
          <a:endParaRPr lang="en-US"/>
        </a:p>
      </dgm:t>
    </dgm:pt>
    <dgm:pt modelId="{3610669A-9F7D-49F0-8191-3D981A53EE71}">
      <dgm:prSet custT="1"/>
      <dgm:spPr/>
      <dgm:t>
        <a:bodyPr/>
        <a:lstStyle/>
        <a:p>
          <a:pPr>
            <a:buFont typeface="Wingdings" panose="05000000000000000000" pitchFamily="2" charset="2"/>
            <a:buChar char="Ø"/>
          </a:pPr>
          <a:r>
            <a:rPr lang="en-US" sz="1800" i="1" dirty="0"/>
            <a:t>Example: Regularly published M&amp;E reports and stakeholder meetings</a:t>
          </a:r>
          <a:r>
            <a:rPr lang="en-US" sz="1400" i="1" dirty="0"/>
            <a:t>.</a:t>
          </a:r>
        </a:p>
      </dgm:t>
    </dgm:pt>
    <dgm:pt modelId="{8806366D-9A4C-4656-A184-EDC1008B65DA}" type="parTrans" cxnId="{0EE4D8DF-1993-4287-B8DF-B58631139CAF}">
      <dgm:prSet/>
      <dgm:spPr/>
      <dgm:t>
        <a:bodyPr/>
        <a:lstStyle/>
        <a:p>
          <a:endParaRPr lang="en-US"/>
        </a:p>
      </dgm:t>
    </dgm:pt>
    <dgm:pt modelId="{BFB63D43-2F9B-4DB7-8EB0-1575B3ACCAC4}" type="sibTrans" cxnId="{0EE4D8DF-1993-4287-B8DF-B58631139CAF}">
      <dgm:prSet/>
      <dgm:spPr/>
      <dgm:t>
        <a:bodyPr/>
        <a:lstStyle/>
        <a:p>
          <a:endParaRPr lang="en-US"/>
        </a:p>
      </dgm:t>
    </dgm:pt>
    <dgm:pt modelId="{BB3338DE-32EB-4879-A17A-FD4BF9221282}">
      <dgm:prSet/>
      <dgm:spPr/>
      <dgm:t>
        <a:bodyPr/>
        <a:lstStyle/>
        <a:p>
          <a:r>
            <a:rPr lang="en-US" b="1" dirty="0"/>
            <a:t>Transparency</a:t>
          </a:r>
          <a:r>
            <a:rPr lang="en-US" dirty="0"/>
            <a:t>: Open sharing of M&amp;E findings promotes trust and collaboration among stakeholders.</a:t>
          </a:r>
        </a:p>
      </dgm:t>
    </dgm:pt>
    <dgm:pt modelId="{6A5755CB-889E-4820-A6FE-760AF8923321}" type="parTrans" cxnId="{C835FF62-7796-4D50-9B8A-70FDCC368F83}">
      <dgm:prSet/>
      <dgm:spPr/>
      <dgm:t>
        <a:bodyPr/>
        <a:lstStyle/>
        <a:p>
          <a:endParaRPr lang="en-US"/>
        </a:p>
      </dgm:t>
    </dgm:pt>
    <dgm:pt modelId="{BF4FB0EE-545F-4C99-9049-04C0B4AF1241}" type="sibTrans" cxnId="{C835FF62-7796-4D50-9B8A-70FDCC368F83}">
      <dgm:prSet/>
      <dgm:spPr/>
      <dgm:t>
        <a:bodyPr/>
        <a:lstStyle/>
        <a:p>
          <a:endParaRPr lang="en-US"/>
        </a:p>
      </dgm:t>
    </dgm:pt>
    <dgm:pt modelId="{4675370C-E464-4796-9DDC-DAFB06044A9C}">
      <dgm:prSet custT="1"/>
      <dgm:spPr/>
      <dgm:t>
        <a:bodyPr/>
        <a:lstStyle/>
        <a:p>
          <a:r>
            <a:rPr lang="en-US" sz="1800" i="1" dirty="0"/>
            <a:t>Example: Online dashboards and public access to M&amp;E data.</a:t>
          </a:r>
        </a:p>
      </dgm:t>
    </dgm:pt>
    <dgm:pt modelId="{B7792DCE-B53B-4E85-B1F0-E3A88CE029E3}" type="parTrans" cxnId="{AC229A04-5678-431F-97E1-B1057E8272AA}">
      <dgm:prSet/>
      <dgm:spPr/>
      <dgm:t>
        <a:bodyPr/>
        <a:lstStyle/>
        <a:p>
          <a:endParaRPr lang="en-US"/>
        </a:p>
      </dgm:t>
    </dgm:pt>
    <dgm:pt modelId="{45F5C6B2-C2BE-4D8A-9EC9-7247A47C35AA}" type="sibTrans" cxnId="{AC229A04-5678-431F-97E1-B1057E8272AA}">
      <dgm:prSet/>
      <dgm:spPr/>
      <dgm:t>
        <a:bodyPr/>
        <a:lstStyle/>
        <a:p>
          <a:endParaRPr lang="en-US"/>
        </a:p>
      </dgm:t>
    </dgm:pt>
    <dgm:pt modelId="{22B08AD5-101F-4E40-92CC-8BA71675E6F9}">
      <dgm:prSet/>
      <dgm:spPr/>
      <dgm:t>
        <a:bodyPr/>
        <a:lstStyle/>
        <a:p>
          <a:r>
            <a:rPr lang="en-US" b="1" dirty="0"/>
            <a:t>Resource Management</a:t>
          </a:r>
          <a:r>
            <a:rPr lang="en-US" dirty="0"/>
            <a:t>: Ensures that resources (financial, human, and natural) are used efficiently and effectively.</a:t>
          </a:r>
        </a:p>
      </dgm:t>
    </dgm:pt>
    <dgm:pt modelId="{6F43B54A-D6EE-425A-A3C9-187A574E4155}" type="parTrans" cxnId="{B6C30144-C859-49BD-98EE-07F9EC16F4C5}">
      <dgm:prSet/>
      <dgm:spPr/>
      <dgm:t>
        <a:bodyPr/>
        <a:lstStyle/>
        <a:p>
          <a:endParaRPr lang="en-US"/>
        </a:p>
      </dgm:t>
    </dgm:pt>
    <dgm:pt modelId="{63AF7963-BFC9-4B57-A038-4D207E3A7622}" type="sibTrans" cxnId="{B6C30144-C859-49BD-98EE-07F9EC16F4C5}">
      <dgm:prSet/>
      <dgm:spPr/>
      <dgm:t>
        <a:bodyPr/>
        <a:lstStyle/>
        <a:p>
          <a:endParaRPr lang="en-US"/>
        </a:p>
      </dgm:t>
    </dgm:pt>
    <dgm:pt modelId="{572725D6-6C2C-4239-8638-BEE75F33A5C4}">
      <dgm:prSet custT="1"/>
      <dgm:spPr/>
      <dgm:t>
        <a:bodyPr/>
        <a:lstStyle/>
        <a:p>
          <a:r>
            <a:rPr lang="en-US" sz="1800" i="1" dirty="0"/>
            <a:t>Example: Tracking budget expenditures against project milestones.</a:t>
          </a:r>
        </a:p>
      </dgm:t>
    </dgm:pt>
    <dgm:pt modelId="{45062C71-08A7-43FF-884E-13074474F9C4}" type="parTrans" cxnId="{908769FD-A4A9-476C-843F-DF3F672E396C}">
      <dgm:prSet/>
      <dgm:spPr/>
      <dgm:t>
        <a:bodyPr/>
        <a:lstStyle/>
        <a:p>
          <a:endParaRPr lang="en-US"/>
        </a:p>
      </dgm:t>
    </dgm:pt>
    <dgm:pt modelId="{FF5769A8-248C-4508-BD09-9E09D3991BCF}" type="sibTrans" cxnId="{908769FD-A4A9-476C-843F-DF3F672E396C}">
      <dgm:prSet/>
      <dgm:spPr/>
      <dgm:t>
        <a:bodyPr/>
        <a:lstStyle/>
        <a:p>
          <a:endParaRPr lang="en-US"/>
        </a:p>
      </dgm:t>
    </dgm:pt>
    <dgm:pt modelId="{74C96931-BE7E-4F32-8EA3-CE940753CADA}" type="pres">
      <dgm:prSet presAssocID="{8057C9A6-17C1-4324-875A-17C21E4B112A}" presName="root" presStyleCnt="0">
        <dgm:presLayoutVars>
          <dgm:dir/>
          <dgm:resizeHandles val="exact"/>
        </dgm:presLayoutVars>
      </dgm:prSet>
      <dgm:spPr/>
    </dgm:pt>
    <dgm:pt modelId="{C5C160AF-236B-47DC-B6A2-E8BF995D0DD4}" type="pres">
      <dgm:prSet presAssocID="{4AE2FB2A-34B6-47B8-8908-792D216783F1}" presName="compNode" presStyleCnt="0"/>
      <dgm:spPr/>
    </dgm:pt>
    <dgm:pt modelId="{B17AE560-926D-420E-8CEA-7C9834A18CA9}" type="pres">
      <dgm:prSet presAssocID="{4AE2FB2A-34B6-47B8-8908-792D216783F1}" presName="bgRect" presStyleLbl="bgShp" presStyleIdx="0" presStyleCnt="3"/>
      <dgm:spPr/>
    </dgm:pt>
    <dgm:pt modelId="{07364282-9972-43C9-B4A9-8247C346115E}" type="pres">
      <dgm:prSet presAssocID="{4AE2FB2A-34B6-47B8-8908-792D216783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C3F3F160-ACBE-490C-8454-7DDE5A18A219}" type="pres">
      <dgm:prSet presAssocID="{4AE2FB2A-34B6-47B8-8908-792D216783F1}" presName="spaceRect" presStyleCnt="0"/>
      <dgm:spPr/>
    </dgm:pt>
    <dgm:pt modelId="{90D4A609-5894-40FC-9893-E3F50FB5B9A5}" type="pres">
      <dgm:prSet presAssocID="{4AE2FB2A-34B6-47B8-8908-792D216783F1}" presName="parTx" presStyleLbl="revTx" presStyleIdx="0" presStyleCnt="6">
        <dgm:presLayoutVars>
          <dgm:chMax val="0"/>
          <dgm:chPref val="0"/>
        </dgm:presLayoutVars>
      </dgm:prSet>
      <dgm:spPr/>
    </dgm:pt>
    <dgm:pt modelId="{E00EA3CD-976B-409E-AA7A-F09FAEB4D031}" type="pres">
      <dgm:prSet presAssocID="{4AE2FB2A-34B6-47B8-8908-792D216783F1}" presName="desTx" presStyleLbl="revTx" presStyleIdx="1" presStyleCnt="6">
        <dgm:presLayoutVars/>
      </dgm:prSet>
      <dgm:spPr/>
    </dgm:pt>
    <dgm:pt modelId="{0EAF9669-F133-4EB7-A0B1-50DBD4C4CC29}" type="pres">
      <dgm:prSet presAssocID="{D19E7F01-3291-44E3-A8C1-BDC135B691A8}" presName="sibTrans" presStyleCnt="0"/>
      <dgm:spPr/>
    </dgm:pt>
    <dgm:pt modelId="{42C9B59C-6DCF-4104-A4A2-5799CC9C59F5}" type="pres">
      <dgm:prSet presAssocID="{BB3338DE-32EB-4879-A17A-FD4BF9221282}" presName="compNode" presStyleCnt="0"/>
      <dgm:spPr/>
    </dgm:pt>
    <dgm:pt modelId="{067E0F1F-8726-4131-A562-38A3B267F49A}" type="pres">
      <dgm:prSet presAssocID="{BB3338DE-32EB-4879-A17A-FD4BF9221282}" presName="bgRect" presStyleLbl="bgShp" presStyleIdx="1" presStyleCnt="3"/>
      <dgm:spPr/>
    </dgm:pt>
    <dgm:pt modelId="{846BEC8D-FAE5-47A5-98A5-A2BA7818537C}" type="pres">
      <dgm:prSet presAssocID="{BB3338DE-32EB-4879-A17A-FD4BF922128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6E2BF61C-417C-460F-9CDB-1120C961C0B0}" type="pres">
      <dgm:prSet presAssocID="{BB3338DE-32EB-4879-A17A-FD4BF9221282}" presName="spaceRect" presStyleCnt="0"/>
      <dgm:spPr/>
    </dgm:pt>
    <dgm:pt modelId="{AA27ABFD-CCCE-40A1-8880-AF0C5353824E}" type="pres">
      <dgm:prSet presAssocID="{BB3338DE-32EB-4879-A17A-FD4BF9221282}" presName="parTx" presStyleLbl="revTx" presStyleIdx="2" presStyleCnt="6">
        <dgm:presLayoutVars>
          <dgm:chMax val="0"/>
          <dgm:chPref val="0"/>
        </dgm:presLayoutVars>
      </dgm:prSet>
      <dgm:spPr/>
    </dgm:pt>
    <dgm:pt modelId="{B1A3D8DD-FBFC-409B-B47C-84CE272F00C7}" type="pres">
      <dgm:prSet presAssocID="{BB3338DE-32EB-4879-A17A-FD4BF9221282}" presName="desTx" presStyleLbl="revTx" presStyleIdx="3" presStyleCnt="6">
        <dgm:presLayoutVars/>
      </dgm:prSet>
      <dgm:spPr/>
    </dgm:pt>
    <dgm:pt modelId="{D16203DE-3873-443B-92EA-57F9F9C45EBC}" type="pres">
      <dgm:prSet presAssocID="{BF4FB0EE-545F-4C99-9049-04C0B4AF1241}" presName="sibTrans" presStyleCnt="0"/>
      <dgm:spPr/>
    </dgm:pt>
    <dgm:pt modelId="{02698D83-5E89-48F1-9907-5D366D15FC4B}" type="pres">
      <dgm:prSet presAssocID="{22B08AD5-101F-4E40-92CC-8BA71675E6F9}" presName="compNode" presStyleCnt="0"/>
      <dgm:spPr/>
    </dgm:pt>
    <dgm:pt modelId="{3A05DF31-90AC-4225-9383-1DCB67CDB8C3}" type="pres">
      <dgm:prSet presAssocID="{22B08AD5-101F-4E40-92CC-8BA71675E6F9}" presName="bgRect" presStyleLbl="bgShp" presStyleIdx="2" presStyleCnt="3"/>
      <dgm:spPr/>
    </dgm:pt>
    <dgm:pt modelId="{224BED75-EFC5-45AA-B02B-B26558DD31E8}" type="pres">
      <dgm:prSet presAssocID="{22B08AD5-101F-4E40-92CC-8BA71675E6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A28E859E-0030-4DB0-9988-4DA936B22006}" type="pres">
      <dgm:prSet presAssocID="{22B08AD5-101F-4E40-92CC-8BA71675E6F9}" presName="spaceRect" presStyleCnt="0"/>
      <dgm:spPr/>
    </dgm:pt>
    <dgm:pt modelId="{4D84F733-4473-4878-8E0D-93F57E952C86}" type="pres">
      <dgm:prSet presAssocID="{22B08AD5-101F-4E40-92CC-8BA71675E6F9}" presName="parTx" presStyleLbl="revTx" presStyleIdx="4" presStyleCnt="6">
        <dgm:presLayoutVars>
          <dgm:chMax val="0"/>
          <dgm:chPref val="0"/>
        </dgm:presLayoutVars>
      </dgm:prSet>
      <dgm:spPr/>
    </dgm:pt>
    <dgm:pt modelId="{3FF583ED-0ECE-413D-8DE9-AE68A2613B9F}" type="pres">
      <dgm:prSet presAssocID="{22B08AD5-101F-4E40-92CC-8BA71675E6F9}" presName="desTx" presStyleLbl="revTx" presStyleIdx="5" presStyleCnt="6">
        <dgm:presLayoutVars/>
      </dgm:prSet>
      <dgm:spPr/>
    </dgm:pt>
  </dgm:ptLst>
  <dgm:cxnLst>
    <dgm:cxn modelId="{AC229A04-5678-431F-97E1-B1057E8272AA}" srcId="{BB3338DE-32EB-4879-A17A-FD4BF9221282}" destId="{4675370C-E464-4796-9DDC-DAFB06044A9C}" srcOrd="0" destOrd="0" parTransId="{B7792DCE-B53B-4E85-B1F0-E3A88CE029E3}" sibTransId="{45F5C6B2-C2BE-4D8A-9EC9-7247A47C35AA}"/>
    <dgm:cxn modelId="{38A50908-DEC7-49B7-879F-CD7D92086558}" type="presOf" srcId="{4675370C-E464-4796-9DDC-DAFB06044A9C}" destId="{B1A3D8DD-FBFC-409B-B47C-84CE272F00C7}" srcOrd="0" destOrd="0" presId="urn:microsoft.com/office/officeart/2018/2/layout/IconVerticalSolidList"/>
    <dgm:cxn modelId="{0E1B061C-D30D-4AE3-A5F7-6A748E95A2A9}" type="presOf" srcId="{3610669A-9F7D-49F0-8191-3D981A53EE71}" destId="{E00EA3CD-976B-409E-AA7A-F09FAEB4D031}" srcOrd="0" destOrd="0" presId="urn:microsoft.com/office/officeart/2018/2/layout/IconVerticalSolidList"/>
    <dgm:cxn modelId="{EC310A42-9247-4CC9-9837-4F91910DDC6A}" type="presOf" srcId="{BB3338DE-32EB-4879-A17A-FD4BF9221282}" destId="{AA27ABFD-CCCE-40A1-8880-AF0C5353824E}" srcOrd="0" destOrd="0" presId="urn:microsoft.com/office/officeart/2018/2/layout/IconVerticalSolidList"/>
    <dgm:cxn modelId="{C835FF62-7796-4D50-9B8A-70FDCC368F83}" srcId="{8057C9A6-17C1-4324-875A-17C21E4B112A}" destId="{BB3338DE-32EB-4879-A17A-FD4BF9221282}" srcOrd="1" destOrd="0" parTransId="{6A5755CB-889E-4820-A6FE-760AF8923321}" sibTransId="{BF4FB0EE-545F-4C99-9049-04C0B4AF1241}"/>
    <dgm:cxn modelId="{B6C30144-C859-49BD-98EE-07F9EC16F4C5}" srcId="{8057C9A6-17C1-4324-875A-17C21E4B112A}" destId="{22B08AD5-101F-4E40-92CC-8BA71675E6F9}" srcOrd="2" destOrd="0" parTransId="{6F43B54A-D6EE-425A-A3C9-187A574E4155}" sibTransId="{63AF7963-BFC9-4B57-A038-4D207E3A7622}"/>
    <dgm:cxn modelId="{CF3AE34B-2825-4888-A83D-69C73AA5AA62}" type="presOf" srcId="{22B08AD5-101F-4E40-92CC-8BA71675E6F9}" destId="{4D84F733-4473-4878-8E0D-93F57E952C86}" srcOrd="0" destOrd="0" presId="urn:microsoft.com/office/officeart/2018/2/layout/IconVerticalSolidList"/>
    <dgm:cxn modelId="{9323AA53-A0A0-4028-BC72-64F60CEFFAF0}" type="presOf" srcId="{4AE2FB2A-34B6-47B8-8908-792D216783F1}" destId="{90D4A609-5894-40FC-9893-E3F50FB5B9A5}" srcOrd="0" destOrd="0" presId="urn:microsoft.com/office/officeart/2018/2/layout/IconVerticalSolidList"/>
    <dgm:cxn modelId="{6C205AA2-9804-4138-8D54-C85356D73041}" type="presOf" srcId="{8057C9A6-17C1-4324-875A-17C21E4B112A}" destId="{74C96931-BE7E-4F32-8EA3-CE940753CADA}" srcOrd="0" destOrd="0" presId="urn:microsoft.com/office/officeart/2018/2/layout/IconVerticalSolidList"/>
    <dgm:cxn modelId="{156844BA-E14F-4DDD-82F0-BB50CA4CE58A}" type="presOf" srcId="{572725D6-6C2C-4239-8638-BEE75F33A5C4}" destId="{3FF583ED-0ECE-413D-8DE9-AE68A2613B9F}" srcOrd="0" destOrd="0" presId="urn:microsoft.com/office/officeart/2018/2/layout/IconVerticalSolidList"/>
    <dgm:cxn modelId="{BC9991C9-B23C-499C-B994-CB86CAE3A5FC}" srcId="{8057C9A6-17C1-4324-875A-17C21E4B112A}" destId="{4AE2FB2A-34B6-47B8-8908-792D216783F1}" srcOrd="0" destOrd="0" parTransId="{031FF262-BB19-456C-8244-DC099EB07696}" sibTransId="{D19E7F01-3291-44E3-A8C1-BDC135B691A8}"/>
    <dgm:cxn modelId="{0EE4D8DF-1993-4287-B8DF-B58631139CAF}" srcId="{4AE2FB2A-34B6-47B8-8908-792D216783F1}" destId="{3610669A-9F7D-49F0-8191-3D981A53EE71}" srcOrd="0" destOrd="0" parTransId="{8806366D-9A4C-4656-A184-EDC1008B65DA}" sibTransId="{BFB63D43-2F9B-4DB7-8EB0-1575B3ACCAC4}"/>
    <dgm:cxn modelId="{908769FD-A4A9-476C-843F-DF3F672E396C}" srcId="{22B08AD5-101F-4E40-92CC-8BA71675E6F9}" destId="{572725D6-6C2C-4239-8638-BEE75F33A5C4}" srcOrd="0" destOrd="0" parTransId="{45062C71-08A7-43FF-884E-13074474F9C4}" sibTransId="{FF5769A8-248C-4508-BD09-9E09D3991BCF}"/>
    <dgm:cxn modelId="{683EB849-FA60-4A92-A8D9-0DA598FE638C}" type="presParOf" srcId="{74C96931-BE7E-4F32-8EA3-CE940753CADA}" destId="{C5C160AF-236B-47DC-B6A2-E8BF995D0DD4}" srcOrd="0" destOrd="0" presId="urn:microsoft.com/office/officeart/2018/2/layout/IconVerticalSolidList"/>
    <dgm:cxn modelId="{989FD70F-5F46-42A6-B30C-CB25EA6F0002}" type="presParOf" srcId="{C5C160AF-236B-47DC-B6A2-E8BF995D0DD4}" destId="{B17AE560-926D-420E-8CEA-7C9834A18CA9}" srcOrd="0" destOrd="0" presId="urn:microsoft.com/office/officeart/2018/2/layout/IconVerticalSolidList"/>
    <dgm:cxn modelId="{0BA4700B-F169-47D0-9804-1A5141E57F21}" type="presParOf" srcId="{C5C160AF-236B-47DC-B6A2-E8BF995D0DD4}" destId="{07364282-9972-43C9-B4A9-8247C346115E}" srcOrd="1" destOrd="0" presId="urn:microsoft.com/office/officeart/2018/2/layout/IconVerticalSolidList"/>
    <dgm:cxn modelId="{9EA73188-1A0E-41BD-9C4D-80953F5B836F}" type="presParOf" srcId="{C5C160AF-236B-47DC-B6A2-E8BF995D0DD4}" destId="{C3F3F160-ACBE-490C-8454-7DDE5A18A219}" srcOrd="2" destOrd="0" presId="urn:microsoft.com/office/officeart/2018/2/layout/IconVerticalSolidList"/>
    <dgm:cxn modelId="{401F95D4-D111-44DF-B089-DDCB95C5D48F}" type="presParOf" srcId="{C5C160AF-236B-47DC-B6A2-E8BF995D0DD4}" destId="{90D4A609-5894-40FC-9893-E3F50FB5B9A5}" srcOrd="3" destOrd="0" presId="urn:microsoft.com/office/officeart/2018/2/layout/IconVerticalSolidList"/>
    <dgm:cxn modelId="{D03A8D6C-11AF-4116-8955-11BA9FEBC7F3}" type="presParOf" srcId="{C5C160AF-236B-47DC-B6A2-E8BF995D0DD4}" destId="{E00EA3CD-976B-409E-AA7A-F09FAEB4D031}" srcOrd="4" destOrd="0" presId="urn:microsoft.com/office/officeart/2018/2/layout/IconVerticalSolidList"/>
    <dgm:cxn modelId="{C09A06EC-888D-49EE-9B91-A6D807113DE2}" type="presParOf" srcId="{74C96931-BE7E-4F32-8EA3-CE940753CADA}" destId="{0EAF9669-F133-4EB7-A0B1-50DBD4C4CC29}" srcOrd="1" destOrd="0" presId="urn:microsoft.com/office/officeart/2018/2/layout/IconVerticalSolidList"/>
    <dgm:cxn modelId="{51681834-6609-445B-8375-F521AF3F271F}" type="presParOf" srcId="{74C96931-BE7E-4F32-8EA3-CE940753CADA}" destId="{42C9B59C-6DCF-4104-A4A2-5799CC9C59F5}" srcOrd="2" destOrd="0" presId="urn:microsoft.com/office/officeart/2018/2/layout/IconVerticalSolidList"/>
    <dgm:cxn modelId="{7B4224D8-6EA4-4A04-98F4-D126B4711F14}" type="presParOf" srcId="{42C9B59C-6DCF-4104-A4A2-5799CC9C59F5}" destId="{067E0F1F-8726-4131-A562-38A3B267F49A}" srcOrd="0" destOrd="0" presId="urn:microsoft.com/office/officeart/2018/2/layout/IconVerticalSolidList"/>
    <dgm:cxn modelId="{AD91AA75-49ED-4943-B5C4-6B125C2D587C}" type="presParOf" srcId="{42C9B59C-6DCF-4104-A4A2-5799CC9C59F5}" destId="{846BEC8D-FAE5-47A5-98A5-A2BA7818537C}" srcOrd="1" destOrd="0" presId="urn:microsoft.com/office/officeart/2018/2/layout/IconVerticalSolidList"/>
    <dgm:cxn modelId="{EEEAD656-5B11-48D3-8903-0900BF4AE8E0}" type="presParOf" srcId="{42C9B59C-6DCF-4104-A4A2-5799CC9C59F5}" destId="{6E2BF61C-417C-460F-9CDB-1120C961C0B0}" srcOrd="2" destOrd="0" presId="urn:microsoft.com/office/officeart/2018/2/layout/IconVerticalSolidList"/>
    <dgm:cxn modelId="{2B57052E-619E-4F4C-B204-07FC455AFBC6}" type="presParOf" srcId="{42C9B59C-6DCF-4104-A4A2-5799CC9C59F5}" destId="{AA27ABFD-CCCE-40A1-8880-AF0C5353824E}" srcOrd="3" destOrd="0" presId="urn:microsoft.com/office/officeart/2018/2/layout/IconVerticalSolidList"/>
    <dgm:cxn modelId="{C57F54F0-70FC-4E4C-8F22-68C8AF193D59}" type="presParOf" srcId="{42C9B59C-6DCF-4104-A4A2-5799CC9C59F5}" destId="{B1A3D8DD-FBFC-409B-B47C-84CE272F00C7}" srcOrd="4" destOrd="0" presId="urn:microsoft.com/office/officeart/2018/2/layout/IconVerticalSolidList"/>
    <dgm:cxn modelId="{B30B91C1-FB2E-40E0-A551-0C5C40FCF274}" type="presParOf" srcId="{74C96931-BE7E-4F32-8EA3-CE940753CADA}" destId="{D16203DE-3873-443B-92EA-57F9F9C45EBC}" srcOrd="3" destOrd="0" presId="urn:microsoft.com/office/officeart/2018/2/layout/IconVerticalSolidList"/>
    <dgm:cxn modelId="{67106650-7D92-4D98-A298-C2537A49879F}" type="presParOf" srcId="{74C96931-BE7E-4F32-8EA3-CE940753CADA}" destId="{02698D83-5E89-48F1-9907-5D366D15FC4B}" srcOrd="4" destOrd="0" presId="urn:microsoft.com/office/officeart/2018/2/layout/IconVerticalSolidList"/>
    <dgm:cxn modelId="{799D4E48-EAC9-4CB3-B3C8-FD51DDEC857D}" type="presParOf" srcId="{02698D83-5E89-48F1-9907-5D366D15FC4B}" destId="{3A05DF31-90AC-4225-9383-1DCB67CDB8C3}" srcOrd="0" destOrd="0" presId="urn:microsoft.com/office/officeart/2018/2/layout/IconVerticalSolidList"/>
    <dgm:cxn modelId="{8A5F65F6-2B05-4362-849A-0FE2D9447367}" type="presParOf" srcId="{02698D83-5E89-48F1-9907-5D366D15FC4B}" destId="{224BED75-EFC5-45AA-B02B-B26558DD31E8}" srcOrd="1" destOrd="0" presId="urn:microsoft.com/office/officeart/2018/2/layout/IconVerticalSolidList"/>
    <dgm:cxn modelId="{1436A621-E666-48DD-AAF8-23AFE98DC5FF}" type="presParOf" srcId="{02698D83-5E89-48F1-9907-5D366D15FC4B}" destId="{A28E859E-0030-4DB0-9988-4DA936B22006}" srcOrd="2" destOrd="0" presId="urn:microsoft.com/office/officeart/2018/2/layout/IconVerticalSolidList"/>
    <dgm:cxn modelId="{BDD3BBC4-AB77-442B-81A8-E0061F1064F5}" type="presParOf" srcId="{02698D83-5E89-48F1-9907-5D366D15FC4B}" destId="{4D84F733-4473-4878-8E0D-93F57E952C86}" srcOrd="3" destOrd="0" presId="urn:microsoft.com/office/officeart/2018/2/layout/IconVerticalSolidList"/>
    <dgm:cxn modelId="{B0FDB155-3134-4F02-B90D-232CA0EEFC72}" type="presParOf" srcId="{02698D83-5E89-48F1-9907-5D366D15FC4B}" destId="{3FF583ED-0ECE-413D-8DE9-AE68A2613B9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68794-981B-423A-ABA2-BF073DB0412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BC3B164-5E30-457C-9DF9-5309B7995209}">
      <dgm:prSet custT="1"/>
      <dgm:spPr/>
      <dgm:t>
        <a:bodyPr/>
        <a:lstStyle/>
        <a:p>
          <a:pPr algn="just">
            <a:lnSpc>
              <a:spcPct val="100000"/>
            </a:lnSpc>
          </a:pPr>
          <a:r>
            <a:rPr lang="en-US" sz="1400" b="1" dirty="0"/>
            <a:t>Summary</a:t>
          </a:r>
          <a:r>
            <a:rPr lang="en-US" sz="1400" dirty="0"/>
            <a:t>: M&amp;E plays a pivotal role in reforestation by tracking progress, identifying challenges, and </a:t>
          </a:r>
          <a:r>
            <a:rPr lang="en-US" sz="1600" dirty="0"/>
            <a:t>ensuring</a:t>
          </a:r>
          <a:r>
            <a:rPr lang="en-US" sz="1400" dirty="0"/>
            <a:t> accountability and transparency</a:t>
          </a:r>
          <a:r>
            <a:rPr lang="en-US" sz="1100" dirty="0"/>
            <a:t>.</a:t>
          </a:r>
        </a:p>
      </dgm:t>
    </dgm:pt>
    <dgm:pt modelId="{725EABC9-CEB0-4406-B974-8119A14A8F66}" type="parTrans" cxnId="{4492029D-C501-42CF-9FAA-FF2F5A4C6E68}">
      <dgm:prSet/>
      <dgm:spPr/>
      <dgm:t>
        <a:bodyPr/>
        <a:lstStyle/>
        <a:p>
          <a:endParaRPr lang="en-US"/>
        </a:p>
      </dgm:t>
    </dgm:pt>
    <dgm:pt modelId="{522EC800-3079-4CCE-B310-23051C741193}" type="sibTrans" cxnId="{4492029D-C501-42CF-9FAA-FF2F5A4C6E68}">
      <dgm:prSet/>
      <dgm:spPr/>
      <dgm:t>
        <a:bodyPr/>
        <a:lstStyle/>
        <a:p>
          <a:endParaRPr lang="en-US"/>
        </a:p>
      </dgm:t>
    </dgm:pt>
    <dgm:pt modelId="{B5D11295-D018-4D08-AF60-E9C081F6E993}">
      <dgm:prSet custT="1"/>
      <dgm:spPr/>
      <dgm:t>
        <a:bodyPr/>
        <a:lstStyle/>
        <a:p>
          <a:pPr algn="just">
            <a:lnSpc>
              <a:spcPct val="100000"/>
            </a:lnSpc>
          </a:pPr>
          <a:r>
            <a:rPr lang="en-US" sz="1400" b="1" dirty="0"/>
            <a:t>Impact</a:t>
          </a:r>
          <a:r>
            <a:rPr lang="en-US" sz="1400" dirty="0"/>
            <a:t>: Effective M&amp;E leads to more </a:t>
          </a:r>
          <a:r>
            <a:rPr lang="en-US" sz="1600" dirty="0"/>
            <a:t>successful</a:t>
          </a:r>
          <a:r>
            <a:rPr lang="en-US" sz="1400" dirty="0"/>
            <a:t> reforestation projects, contributing to environmental sustainability and community wellbeing.</a:t>
          </a:r>
        </a:p>
      </dgm:t>
    </dgm:pt>
    <dgm:pt modelId="{20EEA29D-A4F2-4223-A622-53881522D11F}" type="parTrans" cxnId="{D8775219-9E38-44CB-AFA6-FAB6A33A3415}">
      <dgm:prSet/>
      <dgm:spPr/>
      <dgm:t>
        <a:bodyPr/>
        <a:lstStyle/>
        <a:p>
          <a:endParaRPr lang="en-US"/>
        </a:p>
      </dgm:t>
    </dgm:pt>
    <dgm:pt modelId="{23ABCD86-C541-43A1-88BE-24194826BDB6}" type="sibTrans" cxnId="{D8775219-9E38-44CB-AFA6-FAB6A33A3415}">
      <dgm:prSet/>
      <dgm:spPr/>
      <dgm:t>
        <a:bodyPr/>
        <a:lstStyle/>
        <a:p>
          <a:endParaRPr lang="en-US"/>
        </a:p>
      </dgm:t>
    </dgm:pt>
    <dgm:pt modelId="{DA9E4A98-60CA-4C2E-A05D-4FB731EFE5C1}">
      <dgm:prSet custT="1"/>
      <dgm:spPr/>
      <dgm:t>
        <a:bodyPr/>
        <a:lstStyle/>
        <a:p>
          <a:pPr algn="just">
            <a:lnSpc>
              <a:spcPct val="100000"/>
            </a:lnSpc>
          </a:pPr>
          <a:r>
            <a:rPr lang="en-US" sz="1400" b="1" dirty="0"/>
            <a:t>Call to </a:t>
          </a:r>
          <a:r>
            <a:rPr lang="en-US" sz="1600" b="1" dirty="0"/>
            <a:t>Action</a:t>
          </a:r>
          <a:r>
            <a:rPr lang="en-US" sz="1400" dirty="0"/>
            <a:t>: Encourage stakeholders to invest in robust M&amp;E systems to enhance the effectiveness of reforestation efforts.</a:t>
          </a:r>
        </a:p>
      </dgm:t>
    </dgm:pt>
    <dgm:pt modelId="{674B54CD-B8DB-42A3-8C88-FD58387FF2F3}" type="parTrans" cxnId="{494B947D-5911-4F20-B52B-0E01F3B603AA}">
      <dgm:prSet/>
      <dgm:spPr/>
      <dgm:t>
        <a:bodyPr/>
        <a:lstStyle/>
        <a:p>
          <a:endParaRPr lang="en-US"/>
        </a:p>
      </dgm:t>
    </dgm:pt>
    <dgm:pt modelId="{EEBD7851-F3EC-461E-81D9-A386BC492704}" type="sibTrans" cxnId="{494B947D-5911-4F20-B52B-0E01F3B603AA}">
      <dgm:prSet/>
      <dgm:spPr/>
      <dgm:t>
        <a:bodyPr/>
        <a:lstStyle/>
        <a:p>
          <a:endParaRPr lang="en-US"/>
        </a:p>
      </dgm:t>
    </dgm:pt>
    <dgm:pt modelId="{1321DC03-5305-4B6F-9A16-20B1161A7B61}" type="pres">
      <dgm:prSet presAssocID="{79E68794-981B-423A-ABA2-BF073DB04129}" presName="root" presStyleCnt="0">
        <dgm:presLayoutVars>
          <dgm:dir/>
          <dgm:resizeHandles val="exact"/>
        </dgm:presLayoutVars>
      </dgm:prSet>
      <dgm:spPr/>
    </dgm:pt>
    <dgm:pt modelId="{F90F25DD-551E-4740-8E36-17F7377A5A6B}" type="pres">
      <dgm:prSet presAssocID="{8BC3B164-5E30-457C-9DF9-5309B7995209}" presName="compNode" presStyleCnt="0"/>
      <dgm:spPr/>
    </dgm:pt>
    <dgm:pt modelId="{65D69A8F-4EAF-4A0B-BB67-BAA08707E12A}" type="pres">
      <dgm:prSet presAssocID="{8BC3B164-5E30-457C-9DF9-5309B79952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 tree"/>
        </a:ext>
      </dgm:extLst>
    </dgm:pt>
    <dgm:pt modelId="{D717CEB2-5A18-4D3E-A334-5D2DC907669D}" type="pres">
      <dgm:prSet presAssocID="{8BC3B164-5E30-457C-9DF9-5309B7995209}" presName="spaceRect" presStyleCnt="0"/>
      <dgm:spPr/>
    </dgm:pt>
    <dgm:pt modelId="{465B8887-2296-430E-A7EE-3D4B96B65230}" type="pres">
      <dgm:prSet presAssocID="{8BC3B164-5E30-457C-9DF9-5309B7995209}" presName="textRect" presStyleLbl="revTx" presStyleIdx="0" presStyleCnt="3" custScaleY="250690" custLinFactNeighborX="1125" custLinFactNeighborY="92710">
        <dgm:presLayoutVars>
          <dgm:chMax val="1"/>
          <dgm:chPref val="1"/>
        </dgm:presLayoutVars>
      </dgm:prSet>
      <dgm:spPr/>
    </dgm:pt>
    <dgm:pt modelId="{14244AAD-3495-4433-99CF-BD99341ABFB9}" type="pres">
      <dgm:prSet presAssocID="{522EC800-3079-4CCE-B310-23051C741193}" presName="sibTrans" presStyleCnt="0"/>
      <dgm:spPr/>
    </dgm:pt>
    <dgm:pt modelId="{02C6404F-8A40-4D61-9B81-E506E5F9C9B2}" type="pres">
      <dgm:prSet presAssocID="{B5D11295-D018-4D08-AF60-E9C081F6E993}" presName="compNode" presStyleCnt="0"/>
      <dgm:spPr/>
    </dgm:pt>
    <dgm:pt modelId="{5EE16C1F-A03E-4687-917C-FBCEA407E53B}" type="pres">
      <dgm:prSet presAssocID="{B5D11295-D018-4D08-AF60-E9C081F6E9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est scene"/>
        </a:ext>
      </dgm:extLst>
    </dgm:pt>
    <dgm:pt modelId="{9C3BB468-0A6C-482E-A7D0-A8CFFA2330A6}" type="pres">
      <dgm:prSet presAssocID="{B5D11295-D018-4D08-AF60-E9C081F6E993}" presName="spaceRect" presStyleCnt="0"/>
      <dgm:spPr/>
    </dgm:pt>
    <dgm:pt modelId="{AB33CE29-4F52-4915-9DBA-5C584C180EBA}" type="pres">
      <dgm:prSet presAssocID="{B5D11295-D018-4D08-AF60-E9C081F6E993}" presName="textRect" presStyleLbl="revTx" presStyleIdx="1" presStyleCnt="3">
        <dgm:presLayoutVars>
          <dgm:chMax val="1"/>
          <dgm:chPref val="1"/>
        </dgm:presLayoutVars>
      </dgm:prSet>
      <dgm:spPr/>
    </dgm:pt>
    <dgm:pt modelId="{FB7AAA10-9AB1-4959-98E8-FDB029732B00}" type="pres">
      <dgm:prSet presAssocID="{23ABCD86-C541-43A1-88BE-24194826BDB6}" presName="sibTrans" presStyleCnt="0"/>
      <dgm:spPr/>
    </dgm:pt>
    <dgm:pt modelId="{7D4122A7-D87E-47BD-B222-6F69824D8BEB}" type="pres">
      <dgm:prSet presAssocID="{DA9E4A98-60CA-4C2E-A05D-4FB731EFE5C1}" presName="compNode" presStyleCnt="0"/>
      <dgm:spPr/>
    </dgm:pt>
    <dgm:pt modelId="{E2FF1E0A-8EC8-4C37-8906-1087150930EF}" type="pres">
      <dgm:prSet presAssocID="{DA9E4A98-60CA-4C2E-A05D-4FB731EFE5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ciduous tree"/>
        </a:ext>
      </dgm:extLst>
    </dgm:pt>
    <dgm:pt modelId="{820E0090-B5C3-4C67-96C0-86A93A9B0FAA}" type="pres">
      <dgm:prSet presAssocID="{DA9E4A98-60CA-4C2E-A05D-4FB731EFE5C1}" presName="spaceRect" presStyleCnt="0"/>
      <dgm:spPr/>
    </dgm:pt>
    <dgm:pt modelId="{0E3C16ED-4CD3-4095-855B-A6979D8CA9CD}" type="pres">
      <dgm:prSet presAssocID="{DA9E4A98-60CA-4C2E-A05D-4FB731EFE5C1}" presName="textRect" presStyleLbl="revTx" presStyleIdx="2" presStyleCnt="3" custLinFactNeighborX="844">
        <dgm:presLayoutVars>
          <dgm:chMax val="1"/>
          <dgm:chPref val="1"/>
        </dgm:presLayoutVars>
      </dgm:prSet>
      <dgm:spPr/>
    </dgm:pt>
  </dgm:ptLst>
  <dgm:cxnLst>
    <dgm:cxn modelId="{D8775219-9E38-44CB-AFA6-FAB6A33A3415}" srcId="{79E68794-981B-423A-ABA2-BF073DB04129}" destId="{B5D11295-D018-4D08-AF60-E9C081F6E993}" srcOrd="1" destOrd="0" parTransId="{20EEA29D-A4F2-4223-A622-53881522D11F}" sibTransId="{23ABCD86-C541-43A1-88BE-24194826BDB6}"/>
    <dgm:cxn modelId="{11D6F93B-3913-4FAE-9CF6-E4223FD04A43}" type="presOf" srcId="{DA9E4A98-60CA-4C2E-A05D-4FB731EFE5C1}" destId="{0E3C16ED-4CD3-4095-855B-A6979D8CA9CD}" srcOrd="0" destOrd="0" presId="urn:microsoft.com/office/officeart/2018/2/layout/IconLabelList"/>
    <dgm:cxn modelId="{422D3275-BD13-463D-9431-9A75FD95C16C}" type="presOf" srcId="{8BC3B164-5E30-457C-9DF9-5309B7995209}" destId="{465B8887-2296-430E-A7EE-3D4B96B65230}" srcOrd="0" destOrd="0" presId="urn:microsoft.com/office/officeart/2018/2/layout/IconLabelList"/>
    <dgm:cxn modelId="{494B947D-5911-4F20-B52B-0E01F3B603AA}" srcId="{79E68794-981B-423A-ABA2-BF073DB04129}" destId="{DA9E4A98-60CA-4C2E-A05D-4FB731EFE5C1}" srcOrd="2" destOrd="0" parTransId="{674B54CD-B8DB-42A3-8C88-FD58387FF2F3}" sibTransId="{EEBD7851-F3EC-461E-81D9-A386BC492704}"/>
    <dgm:cxn modelId="{4492029D-C501-42CF-9FAA-FF2F5A4C6E68}" srcId="{79E68794-981B-423A-ABA2-BF073DB04129}" destId="{8BC3B164-5E30-457C-9DF9-5309B7995209}" srcOrd="0" destOrd="0" parTransId="{725EABC9-CEB0-4406-B974-8119A14A8F66}" sibTransId="{522EC800-3079-4CCE-B310-23051C741193}"/>
    <dgm:cxn modelId="{628BEEC5-4A27-4D0B-966A-55780D86AF47}" type="presOf" srcId="{B5D11295-D018-4D08-AF60-E9C081F6E993}" destId="{AB33CE29-4F52-4915-9DBA-5C584C180EBA}" srcOrd="0" destOrd="0" presId="urn:microsoft.com/office/officeart/2018/2/layout/IconLabelList"/>
    <dgm:cxn modelId="{E0F2B1F0-2893-4AC1-948C-2696D6175F2C}" type="presOf" srcId="{79E68794-981B-423A-ABA2-BF073DB04129}" destId="{1321DC03-5305-4B6F-9A16-20B1161A7B61}" srcOrd="0" destOrd="0" presId="urn:microsoft.com/office/officeart/2018/2/layout/IconLabelList"/>
    <dgm:cxn modelId="{FFB6DCAB-4CF3-443E-A4D9-2ADBF4C8BAA1}" type="presParOf" srcId="{1321DC03-5305-4B6F-9A16-20B1161A7B61}" destId="{F90F25DD-551E-4740-8E36-17F7377A5A6B}" srcOrd="0" destOrd="0" presId="urn:microsoft.com/office/officeart/2018/2/layout/IconLabelList"/>
    <dgm:cxn modelId="{FDE6BDCF-B704-4657-AD2D-F3F607AC6A54}" type="presParOf" srcId="{F90F25DD-551E-4740-8E36-17F7377A5A6B}" destId="{65D69A8F-4EAF-4A0B-BB67-BAA08707E12A}" srcOrd="0" destOrd="0" presId="urn:microsoft.com/office/officeart/2018/2/layout/IconLabelList"/>
    <dgm:cxn modelId="{D93E3266-F012-41CF-A001-1D35A89A8B1D}" type="presParOf" srcId="{F90F25DD-551E-4740-8E36-17F7377A5A6B}" destId="{D717CEB2-5A18-4D3E-A334-5D2DC907669D}" srcOrd="1" destOrd="0" presId="urn:microsoft.com/office/officeart/2018/2/layout/IconLabelList"/>
    <dgm:cxn modelId="{B7245CBA-8C4B-4453-89A3-25CA7B66DE5E}" type="presParOf" srcId="{F90F25DD-551E-4740-8E36-17F7377A5A6B}" destId="{465B8887-2296-430E-A7EE-3D4B96B65230}" srcOrd="2" destOrd="0" presId="urn:microsoft.com/office/officeart/2018/2/layout/IconLabelList"/>
    <dgm:cxn modelId="{6C71D28B-C61E-46C4-9FDB-CD1B6980B437}" type="presParOf" srcId="{1321DC03-5305-4B6F-9A16-20B1161A7B61}" destId="{14244AAD-3495-4433-99CF-BD99341ABFB9}" srcOrd="1" destOrd="0" presId="urn:microsoft.com/office/officeart/2018/2/layout/IconLabelList"/>
    <dgm:cxn modelId="{D3DC6B10-16D6-4C02-874D-C18B46B7D6DF}" type="presParOf" srcId="{1321DC03-5305-4B6F-9A16-20B1161A7B61}" destId="{02C6404F-8A40-4D61-9B81-E506E5F9C9B2}" srcOrd="2" destOrd="0" presId="urn:microsoft.com/office/officeart/2018/2/layout/IconLabelList"/>
    <dgm:cxn modelId="{182379EB-ADDE-4F17-9577-78B308125641}" type="presParOf" srcId="{02C6404F-8A40-4D61-9B81-E506E5F9C9B2}" destId="{5EE16C1F-A03E-4687-917C-FBCEA407E53B}" srcOrd="0" destOrd="0" presId="urn:microsoft.com/office/officeart/2018/2/layout/IconLabelList"/>
    <dgm:cxn modelId="{B933DB38-66F1-4244-82DC-DEFFD19F95FC}" type="presParOf" srcId="{02C6404F-8A40-4D61-9B81-E506E5F9C9B2}" destId="{9C3BB468-0A6C-482E-A7D0-A8CFFA2330A6}" srcOrd="1" destOrd="0" presId="urn:microsoft.com/office/officeart/2018/2/layout/IconLabelList"/>
    <dgm:cxn modelId="{C2E1C336-D887-4C11-8C60-3EB355C9FAC9}" type="presParOf" srcId="{02C6404F-8A40-4D61-9B81-E506E5F9C9B2}" destId="{AB33CE29-4F52-4915-9DBA-5C584C180EBA}" srcOrd="2" destOrd="0" presId="urn:microsoft.com/office/officeart/2018/2/layout/IconLabelList"/>
    <dgm:cxn modelId="{752A3E42-721B-48A2-85F1-383FB2D6C180}" type="presParOf" srcId="{1321DC03-5305-4B6F-9A16-20B1161A7B61}" destId="{FB7AAA10-9AB1-4959-98E8-FDB029732B00}" srcOrd="3" destOrd="0" presId="urn:microsoft.com/office/officeart/2018/2/layout/IconLabelList"/>
    <dgm:cxn modelId="{C1B2ADED-B5DD-4E42-86DA-0F496EDA3572}" type="presParOf" srcId="{1321DC03-5305-4B6F-9A16-20B1161A7B61}" destId="{7D4122A7-D87E-47BD-B222-6F69824D8BEB}" srcOrd="4" destOrd="0" presId="urn:microsoft.com/office/officeart/2018/2/layout/IconLabelList"/>
    <dgm:cxn modelId="{79388910-5530-4D2E-B94B-DF07CAB7ACFE}" type="presParOf" srcId="{7D4122A7-D87E-47BD-B222-6F69824D8BEB}" destId="{E2FF1E0A-8EC8-4C37-8906-1087150930EF}" srcOrd="0" destOrd="0" presId="urn:microsoft.com/office/officeart/2018/2/layout/IconLabelList"/>
    <dgm:cxn modelId="{DCF66445-2D63-483C-902E-EDEC9DEF8A2D}" type="presParOf" srcId="{7D4122A7-D87E-47BD-B222-6F69824D8BEB}" destId="{820E0090-B5C3-4C67-96C0-86A93A9B0FAA}" srcOrd="1" destOrd="0" presId="urn:microsoft.com/office/officeart/2018/2/layout/IconLabelList"/>
    <dgm:cxn modelId="{5A208F95-0519-40E3-9ADC-DA2FB8D01F1E}" type="presParOf" srcId="{7D4122A7-D87E-47BD-B222-6F69824D8BEB}" destId="{0E3C16ED-4CD3-4095-855B-A6979D8CA9C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DF0370-EFA8-4BEB-9203-6D0D44EFD0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80024A8-9288-446A-AEE1-5A53B39866A7}">
      <dgm:prSet custT="1"/>
      <dgm:spPr/>
      <dgm:t>
        <a:bodyPr/>
        <a:lstStyle/>
        <a:p>
          <a:pPr>
            <a:lnSpc>
              <a:spcPct val="100000"/>
            </a:lnSpc>
          </a:pPr>
          <a:r>
            <a:rPr lang="en-US" sz="2000" dirty="0"/>
            <a:t>Regular Monitoring (Indicators and Metrics</a:t>
          </a:r>
          <a:r>
            <a:rPr lang="en-US" sz="1600" dirty="0"/>
            <a:t>)</a:t>
          </a:r>
        </a:p>
      </dgm:t>
    </dgm:pt>
    <dgm:pt modelId="{E4DBDF38-D067-4293-BD27-FC4EBC90784F}" type="parTrans" cxnId="{0FF309E0-1FCF-455D-80BF-1B05CA8BB9C8}">
      <dgm:prSet/>
      <dgm:spPr/>
      <dgm:t>
        <a:bodyPr/>
        <a:lstStyle/>
        <a:p>
          <a:endParaRPr lang="en-US"/>
        </a:p>
      </dgm:t>
    </dgm:pt>
    <dgm:pt modelId="{831958E6-4CA2-439C-9CCE-F70979B20574}" type="sibTrans" cxnId="{0FF309E0-1FCF-455D-80BF-1B05CA8BB9C8}">
      <dgm:prSet/>
      <dgm:spPr/>
      <dgm:t>
        <a:bodyPr/>
        <a:lstStyle/>
        <a:p>
          <a:endParaRPr lang="en-US"/>
        </a:p>
      </dgm:t>
    </dgm:pt>
    <dgm:pt modelId="{26816170-A508-4999-8B33-3401CC063535}">
      <dgm:prSet custT="1"/>
      <dgm:spPr/>
      <dgm:t>
        <a:bodyPr/>
        <a:lstStyle/>
        <a:p>
          <a:pPr>
            <a:lnSpc>
              <a:spcPct val="100000"/>
            </a:lnSpc>
          </a:pPr>
          <a:r>
            <a:rPr lang="en-US" sz="2000" dirty="0"/>
            <a:t>Data Collection Methods</a:t>
          </a:r>
        </a:p>
      </dgm:t>
    </dgm:pt>
    <dgm:pt modelId="{8DED82E4-D05D-44C1-8B6C-EE67F2C8D891}" type="parTrans" cxnId="{C7CAFCA8-4820-4A38-B7A6-ACD5DA8C655E}">
      <dgm:prSet/>
      <dgm:spPr/>
      <dgm:t>
        <a:bodyPr/>
        <a:lstStyle/>
        <a:p>
          <a:endParaRPr lang="en-US"/>
        </a:p>
      </dgm:t>
    </dgm:pt>
    <dgm:pt modelId="{2203B838-B5C4-4EF4-8F55-D0CD3784E162}" type="sibTrans" cxnId="{C7CAFCA8-4820-4A38-B7A6-ACD5DA8C655E}">
      <dgm:prSet/>
      <dgm:spPr/>
      <dgm:t>
        <a:bodyPr/>
        <a:lstStyle/>
        <a:p>
          <a:endParaRPr lang="en-US"/>
        </a:p>
      </dgm:t>
    </dgm:pt>
    <dgm:pt modelId="{A71636D6-16C4-41F7-B3DC-9447548A58FB}">
      <dgm:prSet custT="1"/>
      <dgm:spPr/>
      <dgm:t>
        <a:bodyPr/>
        <a:lstStyle/>
        <a:p>
          <a:pPr>
            <a:lnSpc>
              <a:spcPct val="100000"/>
            </a:lnSpc>
          </a:pPr>
          <a:r>
            <a:rPr lang="en-US" sz="2000" dirty="0"/>
            <a:t>Data Management System</a:t>
          </a:r>
        </a:p>
      </dgm:t>
    </dgm:pt>
    <dgm:pt modelId="{D91CFCEC-66F6-4690-BF22-6530B08C7519}" type="parTrans" cxnId="{6ED2B673-4512-44D1-A1FC-FEACACFCB509}">
      <dgm:prSet/>
      <dgm:spPr/>
      <dgm:t>
        <a:bodyPr/>
        <a:lstStyle/>
        <a:p>
          <a:endParaRPr lang="en-US"/>
        </a:p>
      </dgm:t>
    </dgm:pt>
    <dgm:pt modelId="{6120E51A-BC85-4C87-9A90-91430B475742}" type="sibTrans" cxnId="{6ED2B673-4512-44D1-A1FC-FEACACFCB509}">
      <dgm:prSet/>
      <dgm:spPr/>
      <dgm:t>
        <a:bodyPr/>
        <a:lstStyle/>
        <a:p>
          <a:endParaRPr lang="en-US"/>
        </a:p>
      </dgm:t>
    </dgm:pt>
    <dgm:pt modelId="{E66D267A-B0EB-475D-A712-74B125012BA6}">
      <dgm:prSet/>
      <dgm:spPr/>
      <dgm:t>
        <a:bodyPr/>
        <a:lstStyle/>
        <a:p>
          <a:pPr>
            <a:lnSpc>
              <a:spcPct val="100000"/>
            </a:lnSpc>
          </a:pPr>
          <a:r>
            <a:rPr lang="en-US"/>
            <a:t>Reporting and Communication</a:t>
          </a:r>
        </a:p>
      </dgm:t>
    </dgm:pt>
    <dgm:pt modelId="{5B6D63B5-92E2-47BD-A69E-AA7C847E8E1F}" type="parTrans" cxnId="{3946825F-391E-4026-B54E-F72EFD45E254}">
      <dgm:prSet/>
      <dgm:spPr/>
      <dgm:t>
        <a:bodyPr/>
        <a:lstStyle/>
        <a:p>
          <a:endParaRPr lang="en-US"/>
        </a:p>
      </dgm:t>
    </dgm:pt>
    <dgm:pt modelId="{499C2E50-7964-485C-960B-4452D933A9C2}" type="sibTrans" cxnId="{3946825F-391E-4026-B54E-F72EFD45E254}">
      <dgm:prSet/>
      <dgm:spPr/>
      <dgm:t>
        <a:bodyPr/>
        <a:lstStyle/>
        <a:p>
          <a:endParaRPr lang="en-US"/>
        </a:p>
      </dgm:t>
    </dgm:pt>
    <dgm:pt modelId="{C1CF86E1-369C-4136-AC54-A2F7D3654364}" type="pres">
      <dgm:prSet presAssocID="{DFDF0370-EFA8-4BEB-9203-6D0D44EFD0B7}" presName="root" presStyleCnt="0">
        <dgm:presLayoutVars>
          <dgm:dir/>
          <dgm:resizeHandles val="exact"/>
        </dgm:presLayoutVars>
      </dgm:prSet>
      <dgm:spPr/>
    </dgm:pt>
    <dgm:pt modelId="{5A3215A9-FAC6-449F-A666-CB5CD9DF2024}" type="pres">
      <dgm:prSet presAssocID="{680024A8-9288-446A-AEE1-5A53B39866A7}" presName="compNode" presStyleCnt="0"/>
      <dgm:spPr/>
    </dgm:pt>
    <dgm:pt modelId="{8B115C35-D3B3-40F8-A845-72F1060FEB34}" type="pres">
      <dgm:prSet presAssocID="{680024A8-9288-446A-AEE1-5A53B39866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uge"/>
        </a:ext>
      </dgm:extLst>
    </dgm:pt>
    <dgm:pt modelId="{7650A171-71D3-4381-ACBB-23439B68C170}" type="pres">
      <dgm:prSet presAssocID="{680024A8-9288-446A-AEE1-5A53B39866A7}" presName="spaceRect" presStyleCnt="0"/>
      <dgm:spPr/>
    </dgm:pt>
    <dgm:pt modelId="{E5083BA8-F375-4539-94DF-D9EEDC2B9BDB}" type="pres">
      <dgm:prSet presAssocID="{680024A8-9288-446A-AEE1-5A53B39866A7}" presName="textRect" presStyleLbl="revTx" presStyleIdx="0" presStyleCnt="4">
        <dgm:presLayoutVars>
          <dgm:chMax val="1"/>
          <dgm:chPref val="1"/>
        </dgm:presLayoutVars>
      </dgm:prSet>
      <dgm:spPr/>
    </dgm:pt>
    <dgm:pt modelId="{E188AEF1-F4F1-4724-AD2F-792505853685}" type="pres">
      <dgm:prSet presAssocID="{831958E6-4CA2-439C-9CCE-F70979B20574}" presName="sibTrans" presStyleCnt="0"/>
      <dgm:spPr/>
    </dgm:pt>
    <dgm:pt modelId="{7924F7A6-D772-4717-A9D2-53EFC52D5064}" type="pres">
      <dgm:prSet presAssocID="{26816170-A508-4999-8B33-3401CC063535}" presName="compNode" presStyleCnt="0"/>
      <dgm:spPr/>
    </dgm:pt>
    <dgm:pt modelId="{F8A3D490-B720-473C-8E4C-9DA245392D71}" type="pres">
      <dgm:prSet presAssocID="{26816170-A508-4999-8B33-3401CC0635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A1ECE1B7-8E8E-4CB0-BF82-78F130CC9C0A}" type="pres">
      <dgm:prSet presAssocID="{26816170-A508-4999-8B33-3401CC063535}" presName="spaceRect" presStyleCnt="0"/>
      <dgm:spPr/>
    </dgm:pt>
    <dgm:pt modelId="{618612FB-8B2F-48B6-A806-F29C48A0B4B0}" type="pres">
      <dgm:prSet presAssocID="{26816170-A508-4999-8B33-3401CC063535}" presName="textRect" presStyleLbl="revTx" presStyleIdx="1" presStyleCnt="4">
        <dgm:presLayoutVars>
          <dgm:chMax val="1"/>
          <dgm:chPref val="1"/>
        </dgm:presLayoutVars>
      </dgm:prSet>
      <dgm:spPr/>
    </dgm:pt>
    <dgm:pt modelId="{6E40D00E-2A8F-4AB5-B55B-E40307572D56}" type="pres">
      <dgm:prSet presAssocID="{2203B838-B5C4-4EF4-8F55-D0CD3784E162}" presName="sibTrans" presStyleCnt="0"/>
      <dgm:spPr/>
    </dgm:pt>
    <dgm:pt modelId="{2F1E56D1-3DA0-430E-88C6-9F906122C2B3}" type="pres">
      <dgm:prSet presAssocID="{A71636D6-16C4-41F7-B3DC-9447548A58FB}" presName="compNode" presStyleCnt="0"/>
      <dgm:spPr/>
    </dgm:pt>
    <dgm:pt modelId="{AB345841-88A1-4FBE-9FDF-BD91C7FE8A88}" type="pres">
      <dgm:prSet presAssocID="{A71636D6-16C4-41F7-B3DC-9447548A58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tabase"/>
        </a:ext>
      </dgm:extLst>
    </dgm:pt>
    <dgm:pt modelId="{EE23E47D-13D6-45BA-954F-EB733B04896F}" type="pres">
      <dgm:prSet presAssocID="{A71636D6-16C4-41F7-B3DC-9447548A58FB}" presName="spaceRect" presStyleCnt="0"/>
      <dgm:spPr/>
    </dgm:pt>
    <dgm:pt modelId="{55B599DF-A777-4DF0-9191-F2439C1EA7E4}" type="pres">
      <dgm:prSet presAssocID="{A71636D6-16C4-41F7-B3DC-9447548A58FB}" presName="textRect" presStyleLbl="revTx" presStyleIdx="2" presStyleCnt="4">
        <dgm:presLayoutVars>
          <dgm:chMax val="1"/>
          <dgm:chPref val="1"/>
        </dgm:presLayoutVars>
      </dgm:prSet>
      <dgm:spPr/>
    </dgm:pt>
    <dgm:pt modelId="{012E1A85-5180-4CB4-9779-69400ECEEF3D}" type="pres">
      <dgm:prSet presAssocID="{6120E51A-BC85-4C87-9A90-91430B475742}" presName="sibTrans" presStyleCnt="0"/>
      <dgm:spPr/>
    </dgm:pt>
    <dgm:pt modelId="{B55F1388-8E20-4469-B0C9-9FBA9D31F3D1}" type="pres">
      <dgm:prSet presAssocID="{E66D267A-B0EB-475D-A712-74B125012BA6}" presName="compNode" presStyleCnt="0"/>
      <dgm:spPr/>
    </dgm:pt>
    <dgm:pt modelId="{5F2A24E4-7EB3-4315-A15F-0CD68632D0DA}" type="pres">
      <dgm:prSet presAssocID="{E66D267A-B0EB-475D-A712-74B125012BA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28CB1DA6-52DA-4148-A604-98F658CCE2DE}" type="pres">
      <dgm:prSet presAssocID="{E66D267A-B0EB-475D-A712-74B125012BA6}" presName="spaceRect" presStyleCnt="0"/>
      <dgm:spPr/>
    </dgm:pt>
    <dgm:pt modelId="{C39BB7E9-BE51-4182-BB40-0ADD696D6AEA}" type="pres">
      <dgm:prSet presAssocID="{E66D267A-B0EB-475D-A712-74B125012BA6}" presName="textRect" presStyleLbl="revTx" presStyleIdx="3" presStyleCnt="4">
        <dgm:presLayoutVars>
          <dgm:chMax val="1"/>
          <dgm:chPref val="1"/>
        </dgm:presLayoutVars>
      </dgm:prSet>
      <dgm:spPr/>
    </dgm:pt>
  </dgm:ptLst>
  <dgm:cxnLst>
    <dgm:cxn modelId="{C187DA5C-6BD4-4729-9CB1-0C72956A0D3A}" type="presOf" srcId="{E66D267A-B0EB-475D-A712-74B125012BA6}" destId="{C39BB7E9-BE51-4182-BB40-0ADD696D6AEA}" srcOrd="0" destOrd="0" presId="urn:microsoft.com/office/officeart/2018/2/layout/IconLabelList"/>
    <dgm:cxn modelId="{3946825F-391E-4026-B54E-F72EFD45E254}" srcId="{DFDF0370-EFA8-4BEB-9203-6D0D44EFD0B7}" destId="{E66D267A-B0EB-475D-A712-74B125012BA6}" srcOrd="3" destOrd="0" parTransId="{5B6D63B5-92E2-47BD-A69E-AA7C847E8E1F}" sibTransId="{499C2E50-7964-485C-960B-4452D933A9C2}"/>
    <dgm:cxn modelId="{6ED2B673-4512-44D1-A1FC-FEACACFCB509}" srcId="{DFDF0370-EFA8-4BEB-9203-6D0D44EFD0B7}" destId="{A71636D6-16C4-41F7-B3DC-9447548A58FB}" srcOrd="2" destOrd="0" parTransId="{D91CFCEC-66F6-4690-BF22-6530B08C7519}" sibTransId="{6120E51A-BC85-4C87-9A90-91430B475742}"/>
    <dgm:cxn modelId="{497D287E-E9B3-4FDC-AE5E-949182C19B66}" type="presOf" srcId="{DFDF0370-EFA8-4BEB-9203-6D0D44EFD0B7}" destId="{C1CF86E1-369C-4136-AC54-A2F7D3654364}" srcOrd="0" destOrd="0" presId="urn:microsoft.com/office/officeart/2018/2/layout/IconLabelList"/>
    <dgm:cxn modelId="{C7CAFCA8-4820-4A38-B7A6-ACD5DA8C655E}" srcId="{DFDF0370-EFA8-4BEB-9203-6D0D44EFD0B7}" destId="{26816170-A508-4999-8B33-3401CC063535}" srcOrd="1" destOrd="0" parTransId="{8DED82E4-D05D-44C1-8B6C-EE67F2C8D891}" sibTransId="{2203B838-B5C4-4EF4-8F55-D0CD3784E162}"/>
    <dgm:cxn modelId="{042B0FCA-0BE2-4CF7-B8FF-C97867782256}" type="presOf" srcId="{680024A8-9288-446A-AEE1-5A53B39866A7}" destId="{E5083BA8-F375-4539-94DF-D9EEDC2B9BDB}" srcOrd="0" destOrd="0" presId="urn:microsoft.com/office/officeart/2018/2/layout/IconLabelList"/>
    <dgm:cxn modelId="{0FF309E0-1FCF-455D-80BF-1B05CA8BB9C8}" srcId="{DFDF0370-EFA8-4BEB-9203-6D0D44EFD0B7}" destId="{680024A8-9288-446A-AEE1-5A53B39866A7}" srcOrd="0" destOrd="0" parTransId="{E4DBDF38-D067-4293-BD27-FC4EBC90784F}" sibTransId="{831958E6-4CA2-439C-9CCE-F70979B20574}"/>
    <dgm:cxn modelId="{82DC24EF-DA2E-4C3E-B4B5-449385776C3C}" type="presOf" srcId="{A71636D6-16C4-41F7-B3DC-9447548A58FB}" destId="{55B599DF-A777-4DF0-9191-F2439C1EA7E4}" srcOrd="0" destOrd="0" presId="urn:microsoft.com/office/officeart/2018/2/layout/IconLabelList"/>
    <dgm:cxn modelId="{447A81FE-80AD-4802-9EE1-A245C07DC82C}" type="presOf" srcId="{26816170-A508-4999-8B33-3401CC063535}" destId="{618612FB-8B2F-48B6-A806-F29C48A0B4B0}" srcOrd="0" destOrd="0" presId="urn:microsoft.com/office/officeart/2018/2/layout/IconLabelList"/>
    <dgm:cxn modelId="{8D35B05F-3300-459C-858D-AD58B0B263C7}" type="presParOf" srcId="{C1CF86E1-369C-4136-AC54-A2F7D3654364}" destId="{5A3215A9-FAC6-449F-A666-CB5CD9DF2024}" srcOrd="0" destOrd="0" presId="urn:microsoft.com/office/officeart/2018/2/layout/IconLabelList"/>
    <dgm:cxn modelId="{AFCCB180-1322-4794-ADE0-DD574BAFAD7D}" type="presParOf" srcId="{5A3215A9-FAC6-449F-A666-CB5CD9DF2024}" destId="{8B115C35-D3B3-40F8-A845-72F1060FEB34}" srcOrd="0" destOrd="0" presId="urn:microsoft.com/office/officeart/2018/2/layout/IconLabelList"/>
    <dgm:cxn modelId="{2BF413B9-D2B3-4CDB-95AB-DDE9FC15BAA2}" type="presParOf" srcId="{5A3215A9-FAC6-449F-A666-CB5CD9DF2024}" destId="{7650A171-71D3-4381-ACBB-23439B68C170}" srcOrd="1" destOrd="0" presId="urn:microsoft.com/office/officeart/2018/2/layout/IconLabelList"/>
    <dgm:cxn modelId="{E17BBC4D-AF0D-4D24-AA8F-7251471DC113}" type="presParOf" srcId="{5A3215A9-FAC6-449F-A666-CB5CD9DF2024}" destId="{E5083BA8-F375-4539-94DF-D9EEDC2B9BDB}" srcOrd="2" destOrd="0" presId="urn:microsoft.com/office/officeart/2018/2/layout/IconLabelList"/>
    <dgm:cxn modelId="{01F05D98-357E-467D-A840-12BE4516D44A}" type="presParOf" srcId="{C1CF86E1-369C-4136-AC54-A2F7D3654364}" destId="{E188AEF1-F4F1-4724-AD2F-792505853685}" srcOrd="1" destOrd="0" presId="urn:microsoft.com/office/officeart/2018/2/layout/IconLabelList"/>
    <dgm:cxn modelId="{BB4338EA-6BE1-4736-ABD1-7C65155DDFEC}" type="presParOf" srcId="{C1CF86E1-369C-4136-AC54-A2F7D3654364}" destId="{7924F7A6-D772-4717-A9D2-53EFC52D5064}" srcOrd="2" destOrd="0" presId="urn:microsoft.com/office/officeart/2018/2/layout/IconLabelList"/>
    <dgm:cxn modelId="{5DC96323-175A-4513-A367-9B975F44DA30}" type="presParOf" srcId="{7924F7A6-D772-4717-A9D2-53EFC52D5064}" destId="{F8A3D490-B720-473C-8E4C-9DA245392D71}" srcOrd="0" destOrd="0" presId="urn:microsoft.com/office/officeart/2018/2/layout/IconLabelList"/>
    <dgm:cxn modelId="{EF679179-7606-4D00-A424-B33B89198874}" type="presParOf" srcId="{7924F7A6-D772-4717-A9D2-53EFC52D5064}" destId="{A1ECE1B7-8E8E-4CB0-BF82-78F130CC9C0A}" srcOrd="1" destOrd="0" presId="urn:microsoft.com/office/officeart/2018/2/layout/IconLabelList"/>
    <dgm:cxn modelId="{FE3AE785-E9F7-452D-9645-BD29C42E7A9D}" type="presParOf" srcId="{7924F7A6-D772-4717-A9D2-53EFC52D5064}" destId="{618612FB-8B2F-48B6-A806-F29C48A0B4B0}" srcOrd="2" destOrd="0" presId="urn:microsoft.com/office/officeart/2018/2/layout/IconLabelList"/>
    <dgm:cxn modelId="{D099BE3E-8367-42E4-AE9F-13D1087C8CCA}" type="presParOf" srcId="{C1CF86E1-369C-4136-AC54-A2F7D3654364}" destId="{6E40D00E-2A8F-4AB5-B55B-E40307572D56}" srcOrd="3" destOrd="0" presId="urn:microsoft.com/office/officeart/2018/2/layout/IconLabelList"/>
    <dgm:cxn modelId="{DC4C592D-94AB-4A85-A715-7F07B533DB1F}" type="presParOf" srcId="{C1CF86E1-369C-4136-AC54-A2F7D3654364}" destId="{2F1E56D1-3DA0-430E-88C6-9F906122C2B3}" srcOrd="4" destOrd="0" presId="urn:microsoft.com/office/officeart/2018/2/layout/IconLabelList"/>
    <dgm:cxn modelId="{F817F815-5C58-4FCF-85D7-4B025777A4E0}" type="presParOf" srcId="{2F1E56D1-3DA0-430E-88C6-9F906122C2B3}" destId="{AB345841-88A1-4FBE-9FDF-BD91C7FE8A88}" srcOrd="0" destOrd="0" presId="urn:microsoft.com/office/officeart/2018/2/layout/IconLabelList"/>
    <dgm:cxn modelId="{E6FA7F2F-D096-4813-85A9-0B734D8EDE64}" type="presParOf" srcId="{2F1E56D1-3DA0-430E-88C6-9F906122C2B3}" destId="{EE23E47D-13D6-45BA-954F-EB733B04896F}" srcOrd="1" destOrd="0" presId="urn:microsoft.com/office/officeart/2018/2/layout/IconLabelList"/>
    <dgm:cxn modelId="{712EAD65-EA75-46D2-97B0-FA858FFA5951}" type="presParOf" srcId="{2F1E56D1-3DA0-430E-88C6-9F906122C2B3}" destId="{55B599DF-A777-4DF0-9191-F2439C1EA7E4}" srcOrd="2" destOrd="0" presId="urn:microsoft.com/office/officeart/2018/2/layout/IconLabelList"/>
    <dgm:cxn modelId="{14E02F3E-3906-4BE4-A527-035FCD8D8E37}" type="presParOf" srcId="{C1CF86E1-369C-4136-AC54-A2F7D3654364}" destId="{012E1A85-5180-4CB4-9779-69400ECEEF3D}" srcOrd="5" destOrd="0" presId="urn:microsoft.com/office/officeart/2018/2/layout/IconLabelList"/>
    <dgm:cxn modelId="{6A135901-70BE-44B6-8CED-34C961BD652A}" type="presParOf" srcId="{C1CF86E1-369C-4136-AC54-A2F7D3654364}" destId="{B55F1388-8E20-4469-B0C9-9FBA9D31F3D1}" srcOrd="6" destOrd="0" presId="urn:microsoft.com/office/officeart/2018/2/layout/IconLabelList"/>
    <dgm:cxn modelId="{097E98CF-3C3C-4141-855C-DD276789E616}" type="presParOf" srcId="{B55F1388-8E20-4469-B0C9-9FBA9D31F3D1}" destId="{5F2A24E4-7EB3-4315-A15F-0CD68632D0DA}" srcOrd="0" destOrd="0" presId="urn:microsoft.com/office/officeart/2018/2/layout/IconLabelList"/>
    <dgm:cxn modelId="{E126B160-3BE1-44EE-88B8-544ACDEC3FF1}" type="presParOf" srcId="{B55F1388-8E20-4469-B0C9-9FBA9D31F3D1}" destId="{28CB1DA6-52DA-4148-A604-98F658CCE2DE}" srcOrd="1" destOrd="0" presId="urn:microsoft.com/office/officeart/2018/2/layout/IconLabelList"/>
    <dgm:cxn modelId="{4F7F6F7E-518C-4C5E-BB98-0DC9A0ABEE59}" type="presParOf" srcId="{B55F1388-8E20-4469-B0C9-9FBA9D31F3D1}" destId="{C39BB7E9-BE51-4182-BB40-0ADD696D6AE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E95404-8622-4236-9D6E-205AF2B0B5E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D2B933-0E37-4560-A3D8-D13FF4A2903D}">
      <dgm:prSet custT="1"/>
      <dgm:spPr/>
      <dgm:t>
        <a:bodyPr/>
        <a:lstStyle/>
        <a:p>
          <a:r>
            <a:rPr lang="en-US" sz="2000" b="1" i="1" u="sng" dirty="0"/>
            <a:t>Digitized field </a:t>
          </a:r>
          <a:r>
            <a:rPr lang="en-DM" sz="2000" b="1" i="1" u="sng" dirty="0"/>
            <a:t>Observation Forms</a:t>
          </a:r>
          <a:r>
            <a:rPr lang="en-US" sz="2000" b="1" i="1" u="sng" dirty="0"/>
            <a:t>, data sheets and registers</a:t>
          </a:r>
          <a:r>
            <a:rPr lang="en-DM" sz="2000" b="1" i="1" u="sng" dirty="0"/>
            <a:t>: </a:t>
          </a:r>
          <a:r>
            <a:rPr lang="en-US" sz="1800" dirty="0"/>
            <a:t>Pa</a:t>
          </a:r>
          <a:r>
            <a:rPr lang="en-DM" sz="1800" dirty="0"/>
            <a:t>per-based forms</a:t>
          </a:r>
          <a:r>
            <a:rPr lang="en-US" sz="1800" dirty="0"/>
            <a:t>, </a:t>
          </a:r>
          <a:r>
            <a:rPr lang="en-DM" sz="1800" dirty="0"/>
            <a:t>standardized data sheets and registers </a:t>
          </a:r>
          <a:r>
            <a:rPr lang="en-US" sz="1800" dirty="0"/>
            <a:t>used to record</a:t>
          </a:r>
          <a:r>
            <a:rPr lang="en-DM" sz="1800" dirty="0"/>
            <a:t> planting activities, tree survival rates, growth measurements, and any signs of pests, diseases, tree species, planting density, tree measurements (height, diameter), maintenance activities, and other relevant parameters </a:t>
          </a:r>
          <a:r>
            <a:rPr lang="en-US" sz="1800" dirty="0"/>
            <a:t>will be digitized.</a:t>
          </a:r>
          <a:r>
            <a:rPr lang="en-DM" sz="1800" dirty="0"/>
            <a:t> </a:t>
          </a:r>
          <a:endParaRPr lang="en-US" sz="1800" dirty="0"/>
        </a:p>
      </dgm:t>
    </dgm:pt>
    <dgm:pt modelId="{8828A9AB-E0A9-47AE-AB26-1F037E653E09}" type="parTrans" cxnId="{20219E98-A83D-4569-A5F2-E1732F45D4B2}">
      <dgm:prSet/>
      <dgm:spPr/>
      <dgm:t>
        <a:bodyPr/>
        <a:lstStyle/>
        <a:p>
          <a:endParaRPr lang="en-US"/>
        </a:p>
      </dgm:t>
    </dgm:pt>
    <dgm:pt modelId="{328574F5-D8F7-4B3C-9F3D-F95FDC53CA25}" type="sibTrans" cxnId="{20219E98-A83D-4569-A5F2-E1732F45D4B2}">
      <dgm:prSet/>
      <dgm:spPr/>
      <dgm:t>
        <a:bodyPr/>
        <a:lstStyle/>
        <a:p>
          <a:endParaRPr lang="en-US"/>
        </a:p>
      </dgm:t>
    </dgm:pt>
    <dgm:pt modelId="{573D9981-44E1-41F1-AF82-4E236FF7004E}">
      <dgm:prSet custT="1"/>
      <dgm:spPr/>
      <dgm:t>
        <a:bodyPr/>
        <a:lstStyle/>
        <a:p>
          <a:r>
            <a:rPr lang="en-DM" sz="2000" b="1" i="1" u="sng" dirty="0"/>
            <a:t>Mobile Data Collection:</a:t>
          </a:r>
          <a:r>
            <a:rPr lang="en-DM" sz="2000" i="1" u="sng" dirty="0"/>
            <a:t> </a:t>
          </a:r>
          <a:r>
            <a:rPr lang="en-DM" sz="1900" dirty="0"/>
            <a:t>Mobile data collection apps enable real-time data collection, entry, and synchronization using smartphones or tablets, facilitating efficient data capture in the field and reducing manual data entry errors. </a:t>
          </a:r>
          <a:endParaRPr lang="en-US" sz="1900" dirty="0"/>
        </a:p>
      </dgm:t>
    </dgm:pt>
    <dgm:pt modelId="{23967C55-8E39-4D3D-9EED-3361B837D644}" type="parTrans" cxnId="{41F356BF-B699-4E52-B726-65CF1A7AA8A6}">
      <dgm:prSet/>
      <dgm:spPr/>
      <dgm:t>
        <a:bodyPr/>
        <a:lstStyle/>
        <a:p>
          <a:endParaRPr lang="en-US"/>
        </a:p>
      </dgm:t>
    </dgm:pt>
    <dgm:pt modelId="{1A0C5098-BEAC-40B2-A048-7303F7474DE1}" type="sibTrans" cxnId="{41F356BF-B699-4E52-B726-65CF1A7AA8A6}">
      <dgm:prSet/>
      <dgm:spPr/>
      <dgm:t>
        <a:bodyPr/>
        <a:lstStyle/>
        <a:p>
          <a:endParaRPr lang="en-US"/>
        </a:p>
      </dgm:t>
    </dgm:pt>
    <dgm:pt modelId="{F6F01DE7-89DC-45F8-9071-041C9F95ECFA}">
      <dgm:prSet/>
      <dgm:spPr/>
      <dgm:t>
        <a:bodyPr/>
        <a:lstStyle/>
        <a:p>
          <a:r>
            <a:rPr lang="en-DM" b="1" i="1" u="sng" dirty="0"/>
            <a:t>Photographic Documentation: </a:t>
          </a:r>
          <a:r>
            <a:rPr lang="en-DM" dirty="0"/>
            <a:t>Photographs or videos taken at regular intervals provide visual documentation of reforestation activities, changes in vegetation cover, and tree growth over time. </a:t>
          </a:r>
          <a:endParaRPr lang="en-US" dirty="0"/>
        </a:p>
      </dgm:t>
    </dgm:pt>
    <dgm:pt modelId="{17CAD603-DB61-4562-9AFA-A6F8A36E2BE3}" type="parTrans" cxnId="{E70C95F3-52C3-4A48-93B3-D2E2682ACC29}">
      <dgm:prSet/>
      <dgm:spPr/>
      <dgm:t>
        <a:bodyPr/>
        <a:lstStyle/>
        <a:p>
          <a:endParaRPr lang="en-US"/>
        </a:p>
      </dgm:t>
    </dgm:pt>
    <dgm:pt modelId="{2DE39BDA-CFBD-4FFF-9594-6345A5584646}" type="sibTrans" cxnId="{E70C95F3-52C3-4A48-93B3-D2E2682ACC29}">
      <dgm:prSet/>
      <dgm:spPr/>
      <dgm:t>
        <a:bodyPr/>
        <a:lstStyle/>
        <a:p>
          <a:endParaRPr lang="en-US"/>
        </a:p>
      </dgm:t>
    </dgm:pt>
    <dgm:pt modelId="{5B0EABBD-3482-4F36-A5F1-F6427E4740E8}" type="pres">
      <dgm:prSet presAssocID="{D1E95404-8622-4236-9D6E-205AF2B0B5EF}" presName="root" presStyleCnt="0">
        <dgm:presLayoutVars>
          <dgm:dir/>
          <dgm:resizeHandles val="exact"/>
        </dgm:presLayoutVars>
      </dgm:prSet>
      <dgm:spPr/>
    </dgm:pt>
    <dgm:pt modelId="{ED7D8448-DB53-4E67-8C17-8DF945924CD5}" type="pres">
      <dgm:prSet presAssocID="{F5D2B933-0E37-4560-A3D8-D13FF4A2903D}" presName="compNode" presStyleCnt="0"/>
      <dgm:spPr/>
    </dgm:pt>
    <dgm:pt modelId="{E7E8ACFF-89B9-4CD6-810E-780DED0B8634}" type="pres">
      <dgm:prSet presAssocID="{F5D2B933-0E37-4560-A3D8-D13FF4A2903D}" presName="bgRect" presStyleLbl="bgShp" presStyleIdx="0" presStyleCnt="3"/>
      <dgm:spPr/>
    </dgm:pt>
    <dgm:pt modelId="{DAD90721-9FC1-4903-9D2B-C023CE991131}" type="pres">
      <dgm:prSet presAssocID="{F5D2B933-0E37-4560-A3D8-D13FF4A290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redder"/>
        </a:ext>
      </dgm:extLst>
    </dgm:pt>
    <dgm:pt modelId="{43127077-1EE9-497E-B666-A55982B0E25D}" type="pres">
      <dgm:prSet presAssocID="{F5D2B933-0E37-4560-A3D8-D13FF4A2903D}" presName="spaceRect" presStyleCnt="0"/>
      <dgm:spPr/>
    </dgm:pt>
    <dgm:pt modelId="{52DCD5FA-17D2-4ACD-8F47-FCAAAA04DB5D}" type="pres">
      <dgm:prSet presAssocID="{F5D2B933-0E37-4560-A3D8-D13FF4A2903D}" presName="parTx" presStyleLbl="revTx" presStyleIdx="0" presStyleCnt="3">
        <dgm:presLayoutVars>
          <dgm:chMax val="0"/>
          <dgm:chPref val="0"/>
        </dgm:presLayoutVars>
      </dgm:prSet>
      <dgm:spPr/>
    </dgm:pt>
    <dgm:pt modelId="{6065368C-E98D-4541-B937-3EB08B4D1607}" type="pres">
      <dgm:prSet presAssocID="{328574F5-D8F7-4B3C-9F3D-F95FDC53CA25}" presName="sibTrans" presStyleCnt="0"/>
      <dgm:spPr/>
    </dgm:pt>
    <dgm:pt modelId="{B75CC30A-255A-454B-A54E-113D942C5FF8}" type="pres">
      <dgm:prSet presAssocID="{573D9981-44E1-41F1-AF82-4E236FF7004E}" presName="compNode" presStyleCnt="0"/>
      <dgm:spPr/>
    </dgm:pt>
    <dgm:pt modelId="{70174993-F94C-49B2-8C60-BF80DD210254}" type="pres">
      <dgm:prSet presAssocID="{573D9981-44E1-41F1-AF82-4E236FF7004E}" presName="bgRect" presStyleLbl="bgShp" presStyleIdx="1" presStyleCnt="3"/>
      <dgm:spPr/>
    </dgm:pt>
    <dgm:pt modelId="{906C126A-B2CB-4372-A2DC-FAFEDA3C7002}" type="pres">
      <dgm:prSet presAssocID="{573D9981-44E1-41F1-AF82-4E236FF700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4A28774D-E77C-4F90-B33C-7C47EBB9DB36}" type="pres">
      <dgm:prSet presAssocID="{573D9981-44E1-41F1-AF82-4E236FF7004E}" presName="spaceRect" presStyleCnt="0"/>
      <dgm:spPr/>
    </dgm:pt>
    <dgm:pt modelId="{998EA165-B0D7-4B5C-8733-6978BE77548C}" type="pres">
      <dgm:prSet presAssocID="{573D9981-44E1-41F1-AF82-4E236FF7004E}" presName="parTx" presStyleLbl="revTx" presStyleIdx="1" presStyleCnt="3">
        <dgm:presLayoutVars>
          <dgm:chMax val="0"/>
          <dgm:chPref val="0"/>
        </dgm:presLayoutVars>
      </dgm:prSet>
      <dgm:spPr/>
    </dgm:pt>
    <dgm:pt modelId="{90863483-BD55-422D-9A2D-657C4091150E}" type="pres">
      <dgm:prSet presAssocID="{1A0C5098-BEAC-40B2-A048-7303F7474DE1}" presName="sibTrans" presStyleCnt="0"/>
      <dgm:spPr/>
    </dgm:pt>
    <dgm:pt modelId="{642B2707-4A84-4A76-8616-E02F8B009C3F}" type="pres">
      <dgm:prSet presAssocID="{F6F01DE7-89DC-45F8-9071-041C9F95ECFA}" presName="compNode" presStyleCnt="0"/>
      <dgm:spPr/>
    </dgm:pt>
    <dgm:pt modelId="{6D18700C-B1D0-4F0D-8458-564AF23B2B4A}" type="pres">
      <dgm:prSet presAssocID="{F6F01DE7-89DC-45F8-9071-041C9F95ECFA}" presName="bgRect" presStyleLbl="bgShp" presStyleIdx="2" presStyleCnt="3"/>
      <dgm:spPr/>
    </dgm:pt>
    <dgm:pt modelId="{966260A2-2067-4AED-B139-A6275C8687CB}" type="pres">
      <dgm:prSet presAssocID="{F6F01DE7-89DC-45F8-9071-041C9F95EC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mage"/>
        </a:ext>
      </dgm:extLst>
    </dgm:pt>
    <dgm:pt modelId="{F6547DD7-9244-4DD6-93F0-48B51AC48AD6}" type="pres">
      <dgm:prSet presAssocID="{F6F01DE7-89DC-45F8-9071-041C9F95ECFA}" presName="spaceRect" presStyleCnt="0"/>
      <dgm:spPr/>
    </dgm:pt>
    <dgm:pt modelId="{304C43A4-DC9D-4B9B-AAF6-A898E64E9F11}" type="pres">
      <dgm:prSet presAssocID="{F6F01DE7-89DC-45F8-9071-041C9F95ECFA}" presName="parTx" presStyleLbl="revTx" presStyleIdx="2" presStyleCnt="3">
        <dgm:presLayoutVars>
          <dgm:chMax val="0"/>
          <dgm:chPref val="0"/>
        </dgm:presLayoutVars>
      </dgm:prSet>
      <dgm:spPr/>
    </dgm:pt>
  </dgm:ptLst>
  <dgm:cxnLst>
    <dgm:cxn modelId="{291A0E24-CFE5-45AE-A8CB-63ECE1764868}" type="presOf" srcId="{F6F01DE7-89DC-45F8-9071-041C9F95ECFA}" destId="{304C43A4-DC9D-4B9B-AAF6-A898E64E9F11}" srcOrd="0" destOrd="0" presId="urn:microsoft.com/office/officeart/2018/2/layout/IconVerticalSolidList"/>
    <dgm:cxn modelId="{21F4AC71-9AAE-46FD-A290-18D3087156FF}" type="presOf" srcId="{F5D2B933-0E37-4560-A3D8-D13FF4A2903D}" destId="{52DCD5FA-17D2-4ACD-8F47-FCAAAA04DB5D}" srcOrd="0" destOrd="0" presId="urn:microsoft.com/office/officeart/2018/2/layout/IconVerticalSolidList"/>
    <dgm:cxn modelId="{20219E98-A83D-4569-A5F2-E1732F45D4B2}" srcId="{D1E95404-8622-4236-9D6E-205AF2B0B5EF}" destId="{F5D2B933-0E37-4560-A3D8-D13FF4A2903D}" srcOrd="0" destOrd="0" parTransId="{8828A9AB-E0A9-47AE-AB26-1F037E653E09}" sibTransId="{328574F5-D8F7-4B3C-9F3D-F95FDC53CA25}"/>
    <dgm:cxn modelId="{DFB67EBE-92BB-4D85-9C4D-366C024559DF}" type="presOf" srcId="{D1E95404-8622-4236-9D6E-205AF2B0B5EF}" destId="{5B0EABBD-3482-4F36-A5F1-F6427E4740E8}" srcOrd="0" destOrd="0" presId="urn:microsoft.com/office/officeart/2018/2/layout/IconVerticalSolidList"/>
    <dgm:cxn modelId="{41F356BF-B699-4E52-B726-65CF1A7AA8A6}" srcId="{D1E95404-8622-4236-9D6E-205AF2B0B5EF}" destId="{573D9981-44E1-41F1-AF82-4E236FF7004E}" srcOrd="1" destOrd="0" parTransId="{23967C55-8E39-4D3D-9EED-3361B837D644}" sibTransId="{1A0C5098-BEAC-40B2-A048-7303F7474DE1}"/>
    <dgm:cxn modelId="{EAB1C0E7-0F02-4514-BD4A-5CCD0E3A278D}" type="presOf" srcId="{573D9981-44E1-41F1-AF82-4E236FF7004E}" destId="{998EA165-B0D7-4B5C-8733-6978BE77548C}" srcOrd="0" destOrd="0" presId="urn:microsoft.com/office/officeart/2018/2/layout/IconVerticalSolidList"/>
    <dgm:cxn modelId="{E70C95F3-52C3-4A48-93B3-D2E2682ACC29}" srcId="{D1E95404-8622-4236-9D6E-205AF2B0B5EF}" destId="{F6F01DE7-89DC-45F8-9071-041C9F95ECFA}" srcOrd="2" destOrd="0" parTransId="{17CAD603-DB61-4562-9AFA-A6F8A36E2BE3}" sibTransId="{2DE39BDA-CFBD-4FFF-9594-6345A5584646}"/>
    <dgm:cxn modelId="{F8F9D0A2-CC3A-42FB-B416-8AADB9BD1B01}" type="presParOf" srcId="{5B0EABBD-3482-4F36-A5F1-F6427E4740E8}" destId="{ED7D8448-DB53-4E67-8C17-8DF945924CD5}" srcOrd="0" destOrd="0" presId="urn:microsoft.com/office/officeart/2018/2/layout/IconVerticalSolidList"/>
    <dgm:cxn modelId="{E57DBAF3-5C8F-4C68-918B-961E63A3FF1F}" type="presParOf" srcId="{ED7D8448-DB53-4E67-8C17-8DF945924CD5}" destId="{E7E8ACFF-89B9-4CD6-810E-780DED0B8634}" srcOrd="0" destOrd="0" presId="urn:microsoft.com/office/officeart/2018/2/layout/IconVerticalSolidList"/>
    <dgm:cxn modelId="{21033916-9115-4006-BA42-79906850AA46}" type="presParOf" srcId="{ED7D8448-DB53-4E67-8C17-8DF945924CD5}" destId="{DAD90721-9FC1-4903-9D2B-C023CE991131}" srcOrd="1" destOrd="0" presId="urn:microsoft.com/office/officeart/2018/2/layout/IconVerticalSolidList"/>
    <dgm:cxn modelId="{78BD7435-882F-4987-B701-02D3505903CB}" type="presParOf" srcId="{ED7D8448-DB53-4E67-8C17-8DF945924CD5}" destId="{43127077-1EE9-497E-B666-A55982B0E25D}" srcOrd="2" destOrd="0" presId="urn:microsoft.com/office/officeart/2018/2/layout/IconVerticalSolidList"/>
    <dgm:cxn modelId="{5EAC8412-CC6C-434A-9BF8-A5CED8BC0C4C}" type="presParOf" srcId="{ED7D8448-DB53-4E67-8C17-8DF945924CD5}" destId="{52DCD5FA-17D2-4ACD-8F47-FCAAAA04DB5D}" srcOrd="3" destOrd="0" presId="urn:microsoft.com/office/officeart/2018/2/layout/IconVerticalSolidList"/>
    <dgm:cxn modelId="{7D896D1D-1FFD-47D9-B6B5-3D3B502288EB}" type="presParOf" srcId="{5B0EABBD-3482-4F36-A5F1-F6427E4740E8}" destId="{6065368C-E98D-4541-B937-3EB08B4D1607}" srcOrd="1" destOrd="0" presId="urn:microsoft.com/office/officeart/2018/2/layout/IconVerticalSolidList"/>
    <dgm:cxn modelId="{0EA635C0-7517-4B37-B374-7BADC7B8B2F5}" type="presParOf" srcId="{5B0EABBD-3482-4F36-A5F1-F6427E4740E8}" destId="{B75CC30A-255A-454B-A54E-113D942C5FF8}" srcOrd="2" destOrd="0" presId="urn:microsoft.com/office/officeart/2018/2/layout/IconVerticalSolidList"/>
    <dgm:cxn modelId="{AD1A3249-9F35-41F6-9F16-95B60EF414E9}" type="presParOf" srcId="{B75CC30A-255A-454B-A54E-113D942C5FF8}" destId="{70174993-F94C-49B2-8C60-BF80DD210254}" srcOrd="0" destOrd="0" presId="urn:microsoft.com/office/officeart/2018/2/layout/IconVerticalSolidList"/>
    <dgm:cxn modelId="{670C6956-A3D8-45CA-8BCD-1622DA474698}" type="presParOf" srcId="{B75CC30A-255A-454B-A54E-113D942C5FF8}" destId="{906C126A-B2CB-4372-A2DC-FAFEDA3C7002}" srcOrd="1" destOrd="0" presId="urn:microsoft.com/office/officeart/2018/2/layout/IconVerticalSolidList"/>
    <dgm:cxn modelId="{5275A8CD-C29D-463B-99D4-1048FDDFDA3D}" type="presParOf" srcId="{B75CC30A-255A-454B-A54E-113D942C5FF8}" destId="{4A28774D-E77C-4F90-B33C-7C47EBB9DB36}" srcOrd="2" destOrd="0" presId="urn:microsoft.com/office/officeart/2018/2/layout/IconVerticalSolidList"/>
    <dgm:cxn modelId="{8D1B6D82-133D-4225-AD36-B3E1C45F5C14}" type="presParOf" srcId="{B75CC30A-255A-454B-A54E-113D942C5FF8}" destId="{998EA165-B0D7-4B5C-8733-6978BE77548C}" srcOrd="3" destOrd="0" presId="urn:microsoft.com/office/officeart/2018/2/layout/IconVerticalSolidList"/>
    <dgm:cxn modelId="{64E3D3D1-EC5D-4CDD-B634-3C3994AB8064}" type="presParOf" srcId="{5B0EABBD-3482-4F36-A5F1-F6427E4740E8}" destId="{90863483-BD55-422D-9A2D-657C4091150E}" srcOrd="3" destOrd="0" presId="urn:microsoft.com/office/officeart/2018/2/layout/IconVerticalSolidList"/>
    <dgm:cxn modelId="{168BCB19-3DE3-423C-BD98-1000A8246D96}" type="presParOf" srcId="{5B0EABBD-3482-4F36-A5F1-F6427E4740E8}" destId="{642B2707-4A84-4A76-8616-E02F8B009C3F}" srcOrd="4" destOrd="0" presId="urn:microsoft.com/office/officeart/2018/2/layout/IconVerticalSolidList"/>
    <dgm:cxn modelId="{9B4D6E12-3D4E-4CCA-9581-E54B948BE16B}" type="presParOf" srcId="{642B2707-4A84-4A76-8616-E02F8B009C3F}" destId="{6D18700C-B1D0-4F0D-8458-564AF23B2B4A}" srcOrd="0" destOrd="0" presId="urn:microsoft.com/office/officeart/2018/2/layout/IconVerticalSolidList"/>
    <dgm:cxn modelId="{F665E458-8827-4DF6-8519-73DD5C9FF1B5}" type="presParOf" srcId="{642B2707-4A84-4A76-8616-E02F8B009C3F}" destId="{966260A2-2067-4AED-B139-A6275C8687CB}" srcOrd="1" destOrd="0" presId="urn:microsoft.com/office/officeart/2018/2/layout/IconVerticalSolidList"/>
    <dgm:cxn modelId="{6FABF3E2-774D-489B-B4FA-A91865C6AC9B}" type="presParOf" srcId="{642B2707-4A84-4A76-8616-E02F8B009C3F}" destId="{F6547DD7-9244-4DD6-93F0-48B51AC48AD6}" srcOrd="2" destOrd="0" presId="urn:microsoft.com/office/officeart/2018/2/layout/IconVerticalSolidList"/>
    <dgm:cxn modelId="{117A8C23-F509-4CAA-8B0C-B34F83C491C6}" type="presParOf" srcId="{642B2707-4A84-4A76-8616-E02F8B009C3F}" destId="{304C43A4-DC9D-4B9B-AAF6-A898E64E9F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EFE246-D67F-4EDD-A854-0D4403CD3B35}" type="doc">
      <dgm:prSet loTypeId="urn:microsoft.com/office/officeart/2018/2/layout/IconVerticalSolid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E01A0AD-3420-4500-84CA-69DF941DEE30}">
      <dgm:prSet custT="1"/>
      <dgm:spPr/>
      <dgm:t>
        <a:bodyPr/>
        <a:lstStyle/>
        <a:p>
          <a:pPr>
            <a:lnSpc>
              <a:spcPct val="100000"/>
            </a:lnSpc>
          </a:pPr>
          <a:r>
            <a:rPr lang="en-DM" sz="2000" b="1" dirty="0">
              <a:solidFill>
                <a:schemeClr val="bg1"/>
              </a:solidFill>
            </a:rPr>
            <a:t>Vegetation Sampling Tools</a:t>
          </a:r>
          <a:r>
            <a:rPr lang="en-DM" sz="2000" dirty="0">
              <a:solidFill>
                <a:schemeClr val="bg1"/>
              </a:solidFill>
            </a:rPr>
            <a:t>: Quadrats, transects, and plot sampling techniques are used to systematically sample vegetation within reforestation sites, measure species diversity, vegetation cover, and assess ecological indicators such as plant community composition.</a:t>
          </a:r>
          <a:endParaRPr lang="en-US" sz="2000" dirty="0">
            <a:solidFill>
              <a:schemeClr val="bg1"/>
            </a:solidFill>
          </a:endParaRPr>
        </a:p>
      </dgm:t>
    </dgm:pt>
    <dgm:pt modelId="{28C5A194-D649-428D-91DC-C8FFAD371BB4}" type="parTrans" cxnId="{174156CC-27D4-4C9A-9EF2-08DDBE127F8C}">
      <dgm:prSet/>
      <dgm:spPr/>
      <dgm:t>
        <a:bodyPr/>
        <a:lstStyle/>
        <a:p>
          <a:endParaRPr lang="en-US"/>
        </a:p>
      </dgm:t>
    </dgm:pt>
    <dgm:pt modelId="{46DA814B-30A8-4BCB-B152-F3A4ED62B7A1}" type="sibTrans" cxnId="{174156CC-27D4-4C9A-9EF2-08DDBE127F8C}">
      <dgm:prSet/>
      <dgm:spPr/>
      <dgm:t>
        <a:bodyPr/>
        <a:lstStyle/>
        <a:p>
          <a:endParaRPr lang="en-US"/>
        </a:p>
      </dgm:t>
    </dgm:pt>
    <dgm:pt modelId="{D89C5B94-B345-4854-A73C-81EBB1634F20}">
      <dgm:prSet custT="1"/>
      <dgm:spPr/>
      <dgm:t>
        <a:bodyPr/>
        <a:lstStyle/>
        <a:p>
          <a:pPr>
            <a:lnSpc>
              <a:spcPct val="100000"/>
            </a:lnSpc>
          </a:pPr>
          <a:r>
            <a:rPr lang="en-DM" sz="1400" b="1" dirty="0">
              <a:solidFill>
                <a:schemeClr val="bg1"/>
              </a:solidFill>
            </a:rPr>
            <a:t>Remote Sensing Technology</a:t>
          </a:r>
          <a:r>
            <a:rPr lang="en-DM" sz="1400" dirty="0">
              <a:solidFill>
                <a:schemeClr val="bg1"/>
              </a:solidFill>
            </a:rPr>
            <a:t>: Remote Sensing Technology plays a critical role in monitoring reforestation projects, offering a scalable and efficient means to track vegetation changes, forest health, and the progress of reforestation efforts over time. </a:t>
          </a:r>
          <a:endParaRPr lang="en-US" sz="1400" dirty="0">
            <a:solidFill>
              <a:schemeClr val="bg1"/>
            </a:solidFill>
          </a:endParaRPr>
        </a:p>
      </dgm:t>
    </dgm:pt>
    <dgm:pt modelId="{C03CED44-216A-4F0A-BFC7-FECEE509BA4F}" type="parTrans" cxnId="{1EC1314E-7617-4088-98B6-DE146EB15B3C}">
      <dgm:prSet/>
      <dgm:spPr/>
      <dgm:t>
        <a:bodyPr/>
        <a:lstStyle/>
        <a:p>
          <a:endParaRPr lang="en-US"/>
        </a:p>
      </dgm:t>
    </dgm:pt>
    <dgm:pt modelId="{BAB31E31-0226-4F97-A2F5-179C109727AE}" type="sibTrans" cxnId="{1EC1314E-7617-4088-98B6-DE146EB15B3C}">
      <dgm:prSet/>
      <dgm:spPr/>
      <dgm:t>
        <a:bodyPr/>
        <a:lstStyle/>
        <a:p>
          <a:endParaRPr lang="en-US"/>
        </a:p>
      </dgm:t>
    </dgm:pt>
    <dgm:pt modelId="{C53B2E17-065F-45E8-B19C-401E76762FCF}">
      <dgm:prSet/>
      <dgm:spPr/>
      <dgm:t>
        <a:bodyPr/>
        <a:lstStyle/>
        <a:p>
          <a:pPr>
            <a:lnSpc>
              <a:spcPct val="100000"/>
            </a:lnSpc>
          </a:pPr>
          <a:endParaRPr lang="en-DM"/>
        </a:p>
      </dgm:t>
    </dgm:pt>
    <dgm:pt modelId="{C42A8164-AFB6-4AAF-912E-E3BB91640900}" type="parTrans" cxnId="{4DE18C8A-D0CC-443C-8AD5-E2571EEB9111}">
      <dgm:prSet/>
      <dgm:spPr/>
      <dgm:t>
        <a:bodyPr/>
        <a:lstStyle/>
        <a:p>
          <a:endParaRPr lang="en-US"/>
        </a:p>
      </dgm:t>
    </dgm:pt>
    <dgm:pt modelId="{DACB2AF2-81B5-4A13-A9FA-B4FCB695DA42}" type="sibTrans" cxnId="{4DE18C8A-D0CC-443C-8AD5-E2571EEB9111}">
      <dgm:prSet/>
      <dgm:spPr/>
      <dgm:t>
        <a:bodyPr/>
        <a:lstStyle/>
        <a:p>
          <a:endParaRPr lang="en-US"/>
        </a:p>
      </dgm:t>
    </dgm:pt>
    <dgm:pt modelId="{5145B862-3BA4-4032-B7D1-507F757A04A3}">
      <dgm:prSet custT="1"/>
      <dgm:spPr/>
      <dgm:t>
        <a:bodyPr/>
        <a:lstStyle/>
        <a:p>
          <a:pPr>
            <a:lnSpc>
              <a:spcPct val="100000"/>
            </a:lnSpc>
          </a:pPr>
          <a:r>
            <a:rPr lang="en-DM" sz="2000" b="1" dirty="0">
              <a:solidFill>
                <a:schemeClr val="bg1"/>
              </a:solidFill>
            </a:rPr>
            <a:t>Soil Sampling Kits</a:t>
          </a:r>
          <a:r>
            <a:rPr lang="en-DM" sz="2000" dirty="0">
              <a:solidFill>
                <a:schemeClr val="bg1"/>
              </a:solidFill>
            </a:rPr>
            <a:t>: Soil sampling kits </a:t>
          </a:r>
          <a:r>
            <a:rPr lang="en-US" sz="2000" dirty="0">
              <a:solidFill>
                <a:schemeClr val="bg1"/>
              </a:solidFill>
            </a:rPr>
            <a:t>can be</a:t>
          </a:r>
          <a:r>
            <a:rPr lang="en-DM" sz="2000" dirty="0">
              <a:solidFill>
                <a:schemeClr val="bg1"/>
              </a:solidFill>
            </a:rPr>
            <a:t> used to collect soil samples from reforestation sites for analysis of soil fertility, pH levels, nutrient content, and other soil properties that can impact tree growth and ecosystem health.</a:t>
          </a:r>
          <a:endParaRPr lang="en-US" sz="2000" dirty="0">
            <a:solidFill>
              <a:schemeClr val="bg1"/>
            </a:solidFill>
          </a:endParaRPr>
        </a:p>
      </dgm:t>
    </dgm:pt>
    <dgm:pt modelId="{1869AAAE-B0FA-413E-A6AE-3D5514A6F676}" type="parTrans" cxnId="{66E21AE6-8DE9-4A5F-B9E0-2735ACDA692F}">
      <dgm:prSet/>
      <dgm:spPr/>
      <dgm:t>
        <a:bodyPr/>
        <a:lstStyle/>
        <a:p>
          <a:endParaRPr lang="en-US"/>
        </a:p>
      </dgm:t>
    </dgm:pt>
    <dgm:pt modelId="{FFD8E608-DFC7-4E10-804C-EEF313629729}" type="sibTrans" cxnId="{66E21AE6-8DE9-4A5F-B9E0-2735ACDA692F}">
      <dgm:prSet/>
      <dgm:spPr/>
      <dgm:t>
        <a:bodyPr/>
        <a:lstStyle/>
        <a:p>
          <a:endParaRPr lang="en-US"/>
        </a:p>
      </dgm:t>
    </dgm:pt>
    <dgm:pt modelId="{232C7077-6B30-46FA-9D07-D8F47D9627AB}" type="pres">
      <dgm:prSet presAssocID="{73EFE246-D67F-4EDD-A854-0D4403CD3B35}" presName="root" presStyleCnt="0">
        <dgm:presLayoutVars>
          <dgm:dir/>
          <dgm:resizeHandles val="exact"/>
        </dgm:presLayoutVars>
      </dgm:prSet>
      <dgm:spPr/>
    </dgm:pt>
    <dgm:pt modelId="{4FFB35A0-B4A1-4407-8979-1863F7F32063}" type="pres">
      <dgm:prSet presAssocID="{AE01A0AD-3420-4500-84CA-69DF941DEE30}" presName="compNode" presStyleCnt="0"/>
      <dgm:spPr/>
    </dgm:pt>
    <dgm:pt modelId="{B9774120-CB4F-4CF7-B1A7-F846DF30A01D}" type="pres">
      <dgm:prSet presAssocID="{AE01A0AD-3420-4500-84CA-69DF941DEE30}" presName="bgRect" presStyleLbl="bgShp" presStyleIdx="0" presStyleCnt="3"/>
      <dgm:spPr/>
    </dgm:pt>
    <dgm:pt modelId="{D560D1BC-D6B9-4A68-B7A4-426A23DDAA9C}" type="pres">
      <dgm:prSet presAssocID="{AE01A0AD-3420-4500-84CA-69DF941DEE30}" presName="iconRect" presStyleLbl="node1" presStyleIdx="0" presStyleCnt="3" custScaleX="145493" custScaleY="1837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est scene"/>
        </a:ext>
      </dgm:extLst>
    </dgm:pt>
    <dgm:pt modelId="{DD8C1621-8C13-49E7-B366-3238A9F3956B}" type="pres">
      <dgm:prSet presAssocID="{AE01A0AD-3420-4500-84CA-69DF941DEE30}" presName="spaceRect" presStyleCnt="0"/>
      <dgm:spPr/>
    </dgm:pt>
    <dgm:pt modelId="{A1592F4B-6794-46E1-B66B-CB8AC9EE452A}" type="pres">
      <dgm:prSet presAssocID="{AE01A0AD-3420-4500-84CA-69DF941DEE30}" presName="parTx" presStyleLbl="revTx" presStyleIdx="0" presStyleCnt="4">
        <dgm:presLayoutVars>
          <dgm:chMax val="0"/>
          <dgm:chPref val="0"/>
        </dgm:presLayoutVars>
      </dgm:prSet>
      <dgm:spPr/>
    </dgm:pt>
    <dgm:pt modelId="{AB283B9D-D01B-4D47-89CC-72CB50F8ED76}" type="pres">
      <dgm:prSet presAssocID="{46DA814B-30A8-4BCB-B152-F3A4ED62B7A1}" presName="sibTrans" presStyleCnt="0"/>
      <dgm:spPr/>
    </dgm:pt>
    <dgm:pt modelId="{32FDBCD3-95D4-4B84-8192-4776055551B5}" type="pres">
      <dgm:prSet presAssocID="{D89C5B94-B345-4854-A73C-81EBB1634F20}" presName="compNode" presStyleCnt="0"/>
      <dgm:spPr/>
    </dgm:pt>
    <dgm:pt modelId="{C44193F6-E179-4488-8713-A9B3ED28391A}" type="pres">
      <dgm:prSet presAssocID="{D89C5B94-B345-4854-A73C-81EBB1634F20}" presName="bgRect" presStyleLbl="bgShp" presStyleIdx="1" presStyleCnt="3"/>
      <dgm:spPr/>
    </dgm:pt>
    <dgm:pt modelId="{8F4AC14F-5C8B-4E43-AAE3-B459D861D371}" type="pres">
      <dgm:prSet presAssocID="{D89C5B94-B345-4854-A73C-81EBB1634F20}" presName="iconRect" presStyleLbl="node1" presStyleIdx="1" presStyleCnt="3" custScaleX="192319" custScaleY="1579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tellite"/>
        </a:ext>
      </dgm:extLst>
    </dgm:pt>
    <dgm:pt modelId="{BEE80B71-16A3-4077-ABDA-59838BAAB79E}" type="pres">
      <dgm:prSet presAssocID="{D89C5B94-B345-4854-A73C-81EBB1634F20}" presName="spaceRect" presStyleCnt="0"/>
      <dgm:spPr/>
    </dgm:pt>
    <dgm:pt modelId="{1E4484B2-FF81-4B95-879B-50B9F2AA0CFD}" type="pres">
      <dgm:prSet presAssocID="{D89C5B94-B345-4854-A73C-81EBB1634F20}" presName="parTx" presStyleLbl="revTx" presStyleIdx="1" presStyleCnt="4">
        <dgm:presLayoutVars>
          <dgm:chMax val="0"/>
          <dgm:chPref val="0"/>
        </dgm:presLayoutVars>
      </dgm:prSet>
      <dgm:spPr/>
    </dgm:pt>
    <dgm:pt modelId="{E3A337C0-ECCF-49E1-8031-CDAEAD83DF4D}" type="pres">
      <dgm:prSet presAssocID="{D89C5B94-B345-4854-A73C-81EBB1634F20}" presName="desTx" presStyleLbl="revTx" presStyleIdx="2" presStyleCnt="4">
        <dgm:presLayoutVars/>
      </dgm:prSet>
      <dgm:spPr/>
    </dgm:pt>
    <dgm:pt modelId="{ECFBA7F3-AC5E-4BC8-BFAC-5487FE1B5D71}" type="pres">
      <dgm:prSet presAssocID="{BAB31E31-0226-4F97-A2F5-179C109727AE}" presName="sibTrans" presStyleCnt="0"/>
      <dgm:spPr/>
    </dgm:pt>
    <dgm:pt modelId="{6B0AE648-65FA-49D7-9FFC-BFC23C555F66}" type="pres">
      <dgm:prSet presAssocID="{5145B862-3BA4-4032-B7D1-507F757A04A3}" presName="compNode" presStyleCnt="0"/>
      <dgm:spPr/>
    </dgm:pt>
    <dgm:pt modelId="{E9FCB7CA-88A2-449C-A75F-EC95E5AC7DCA}" type="pres">
      <dgm:prSet presAssocID="{5145B862-3BA4-4032-B7D1-507F757A04A3}" presName="bgRect" presStyleLbl="bgShp" presStyleIdx="2" presStyleCnt="3"/>
      <dgm:spPr/>
    </dgm:pt>
    <dgm:pt modelId="{801E5DCA-58F8-4F85-BA37-38A2BAE114C8}" type="pres">
      <dgm:prSet presAssocID="{5145B862-3BA4-4032-B7D1-507F757A04A3}" presName="iconRect" presStyleLbl="node1" presStyleIdx="2" presStyleCnt="3" custScaleX="210000" custScaleY="14268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nt"/>
        </a:ext>
      </dgm:extLst>
    </dgm:pt>
    <dgm:pt modelId="{336738C1-630C-4C60-91B2-97311B478911}" type="pres">
      <dgm:prSet presAssocID="{5145B862-3BA4-4032-B7D1-507F757A04A3}" presName="spaceRect" presStyleCnt="0"/>
      <dgm:spPr/>
    </dgm:pt>
    <dgm:pt modelId="{D25AFD2A-A233-4416-A8D8-20D776D6EB1A}" type="pres">
      <dgm:prSet presAssocID="{5145B862-3BA4-4032-B7D1-507F757A04A3}" presName="parTx" presStyleLbl="revTx" presStyleIdx="3" presStyleCnt="4">
        <dgm:presLayoutVars>
          <dgm:chMax val="0"/>
          <dgm:chPref val="0"/>
        </dgm:presLayoutVars>
      </dgm:prSet>
      <dgm:spPr/>
    </dgm:pt>
  </dgm:ptLst>
  <dgm:cxnLst>
    <dgm:cxn modelId="{61E2B516-76CE-4BE5-80E5-56BF278C79BF}" type="presOf" srcId="{5145B862-3BA4-4032-B7D1-507F757A04A3}" destId="{D25AFD2A-A233-4416-A8D8-20D776D6EB1A}" srcOrd="0" destOrd="0" presId="urn:microsoft.com/office/officeart/2018/2/layout/IconVerticalSolidList"/>
    <dgm:cxn modelId="{E93C2717-5469-4C9C-A165-C8B55CA67CC6}" type="presOf" srcId="{D89C5B94-B345-4854-A73C-81EBB1634F20}" destId="{1E4484B2-FF81-4B95-879B-50B9F2AA0CFD}" srcOrd="0" destOrd="0" presId="urn:microsoft.com/office/officeart/2018/2/layout/IconVerticalSolidList"/>
    <dgm:cxn modelId="{1EC1314E-7617-4088-98B6-DE146EB15B3C}" srcId="{73EFE246-D67F-4EDD-A854-0D4403CD3B35}" destId="{D89C5B94-B345-4854-A73C-81EBB1634F20}" srcOrd="1" destOrd="0" parTransId="{C03CED44-216A-4F0A-BFC7-FECEE509BA4F}" sibTransId="{BAB31E31-0226-4F97-A2F5-179C109727AE}"/>
    <dgm:cxn modelId="{983AE878-DE5D-4C1D-B48D-122A31DE7C85}" type="presOf" srcId="{73EFE246-D67F-4EDD-A854-0D4403CD3B35}" destId="{232C7077-6B30-46FA-9D07-D8F47D9627AB}" srcOrd="0" destOrd="0" presId="urn:microsoft.com/office/officeart/2018/2/layout/IconVerticalSolidList"/>
    <dgm:cxn modelId="{4DE18C8A-D0CC-443C-8AD5-E2571EEB9111}" srcId="{D89C5B94-B345-4854-A73C-81EBB1634F20}" destId="{C53B2E17-065F-45E8-B19C-401E76762FCF}" srcOrd="0" destOrd="0" parTransId="{C42A8164-AFB6-4AAF-912E-E3BB91640900}" sibTransId="{DACB2AF2-81B5-4A13-A9FA-B4FCB695DA42}"/>
    <dgm:cxn modelId="{5F6939A2-40ED-461E-8131-C668A6C2C2A7}" type="presOf" srcId="{C53B2E17-065F-45E8-B19C-401E76762FCF}" destId="{E3A337C0-ECCF-49E1-8031-CDAEAD83DF4D}" srcOrd="0" destOrd="0" presId="urn:microsoft.com/office/officeart/2018/2/layout/IconVerticalSolidList"/>
    <dgm:cxn modelId="{174156CC-27D4-4C9A-9EF2-08DDBE127F8C}" srcId="{73EFE246-D67F-4EDD-A854-0D4403CD3B35}" destId="{AE01A0AD-3420-4500-84CA-69DF941DEE30}" srcOrd="0" destOrd="0" parTransId="{28C5A194-D649-428D-91DC-C8FFAD371BB4}" sibTransId="{46DA814B-30A8-4BCB-B152-F3A4ED62B7A1}"/>
    <dgm:cxn modelId="{5AA5C4D3-3DB8-4CAF-99E1-6C99B4BD3EA6}" type="presOf" srcId="{AE01A0AD-3420-4500-84CA-69DF941DEE30}" destId="{A1592F4B-6794-46E1-B66B-CB8AC9EE452A}" srcOrd="0" destOrd="0" presId="urn:microsoft.com/office/officeart/2018/2/layout/IconVerticalSolidList"/>
    <dgm:cxn modelId="{66E21AE6-8DE9-4A5F-B9E0-2735ACDA692F}" srcId="{73EFE246-D67F-4EDD-A854-0D4403CD3B35}" destId="{5145B862-3BA4-4032-B7D1-507F757A04A3}" srcOrd="2" destOrd="0" parTransId="{1869AAAE-B0FA-413E-A6AE-3D5514A6F676}" sibTransId="{FFD8E608-DFC7-4E10-804C-EEF313629729}"/>
    <dgm:cxn modelId="{426B4C84-138C-4BD3-A1E5-5228D96C9386}" type="presParOf" srcId="{232C7077-6B30-46FA-9D07-D8F47D9627AB}" destId="{4FFB35A0-B4A1-4407-8979-1863F7F32063}" srcOrd="0" destOrd="0" presId="urn:microsoft.com/office/officeart/2018/2/layout/IconVerticalSolidList"/>
    <dgm:cxn modelId="{1D4A4976-8975-4D84-B8CC-716784D22095}" type="presParOf" srcId="{4FFB35A0-B4A1-4407-8979-1863F7F32063}" destId="{B9774120-CB4F-4CF7-B1A7-F846DF30A01D}" srcOrd="0" destOrd="0" presId="urn:microsoft.com/office/officeart/2018/2/layout/IconVerticalSolidList"/>
    <dgm:cxn modelId="{72479AFC-97C1-45BE-984C-3F4601E71264}" type="presParOf" srcId="{4FFB35A0-B4A1-4407-8979-1863F7F32063}" destId="{D560D1BC-D6B9-4A68-B7A4-426A23DDAA9C}" srcOrd="1" destOrd="0" presId="urn:microsoft.com/office/officeart/2018/2/layout/IconVerticalSolidList"/>
    <dgm:cxn modelId="{1EA2E553-9497-4650-AA65-092360CC717F}" type="presParOf" srcId="{4FFB35A0-B4A1-4407-8979-1863F7F32063}" destId="{DD8C1621-8C13-49E7-B366-3238A9F3956B}" srcOrd="2" destOrd="0" presId="urn:microsoft.com/office/officeart/2018/2/layout/IconVerticalSolidList"/>
    <dgm:cxn modelId="{12134FD8-70BC-430F-836A-13430A326136}" type="presParOf" srcId="{4FFB35A0-B4A1-4407-8979-1863F7F32063}" destId="{A1592F4B-6794-46E1-B66B-CB8AC9EE452A}" srcOrd="3" destOrd="0" presId="urn:microsoft.com/office/officeart/2018/2/layout/IconVerticalSolidList"/>
    <dgm:cxn modelId="{371CEBAE-8BB2-45E1-825A-7F65E4354743}" type="presParOf" srcId="{232C7077-6B30-46FA-9D07-D8F47D9627AB}" destId="{AB283B9D-D01B-4D47-89CC-72CB50F8ED76}" srcOrd="1" destOrd="0" presId="urn:microsoft.com/office/officeart/2018/2/layout/IconVerticalSolidList"/>
    <dgm:cxn modelId="{B04ABD6D-28BC-438F-9727-74B09885F87B}" type="presParOf" srcId="{232C7077-6B30-46FA-9D07-D8F47D9627AB}" destId="{32FDBCD3-95D4-4B84-8192-4776055551B5}" srcOrd="2" destOrd="0" presId="urn:microsoft.com/office/officeart/2018/2/layout/IconVerticalSolidList"/>
    <dgm:cxn modelId="{15ABBA5F-67E8-4D94-A92E-6B46342E4514}" type="presParOf" srcId="{32FDBCD3-95D4-4B84-8192-4776055551B5}" destId="{C44193F6-E179-4488-8713-A9B3ED28391A}" srcOrd="0" destOrd="0" presId="urn:microsoft.com/office/officeart/2018/2/layout/IconVerticalSolidList"/>
    <dgm:cxn modelId="{89A7C780-3D91-4DD6-93EA-9F1621A4539A}" type="presParOf" srcId="{32FDBCD3-95D4-4B84-8192-4776055551B5}" destId="{8F4AC14F-5C8B-4E43-AAE3-B459D861D371}" srcOrd="1" destOrd="0" presId="urn:microsoft.com/office/officeart/2018/2/layout/IconVerticalSolidList"/>
    <dgm:cxn modelId="{F765D563-B539-4E7E-A762-346297FA82F1}" type="presParOf" srcId="{32FDBCD3-95D4-4B84-8192-4776055551B5}" destId="{BEE80B71-16A3-4077-ABDA-59838BAAB79E}" srcOrd="2" destOrd="0" presId="urn:microsoft.com/office/officeart/2018/2/layout/IconVerticalSolidList"/>
    <dgm:cxn modelId="{5764B27E-02FA-4581-A254-C68A55B01F9D}" type="presParOf" srcId="{32FDBCD3-95D4-4B84-8192-4776055551B5}" destId="{1E4484B2-FF81-4B95-879B-50B9F2AA0CFD}" srcOrd="3" destOrd="0" presId="urn:microsoft.com/office/officeart/2018/2/layout/IconVerticalSolidList"/>
    <dgm:cxn modelId="{5FA37160-B679-4A1D-A1B6-2D72DB741B72}" type="presParOf" srcId="{32FDBCD3-95D4-4B84-8192-4776055551B5}" destId="{E3A337C0-ECCF-49E1-8031-CDAEAD83DF4D}" srcOrd="4" destOrd="0" presId="urn:microsoft.com/office/officeart/2018/2/layout/IconVerticalSolidList"/>
    <dgm:cxn modelId="{910D3936-93C1-4915-AA6E-CAA812F6EE03}" type="presParOf" srcId="{232C7077-6B30-46FA-9D07-D8F47D9627AB}" destId="{ECFBA7F3-AC5E-4BC8-BFAC-5487FE1B5D71}" srcOrd="3" destOrd="0" presId="urn:microsoft.com/office/officeart/2018/2/layout/IconVerticalSolidList"/>
    <dgm:cxn modelId="{B90586E2-6C29-403E-816D-87C479495CCA}" type="presParOf" srcId="{232C7077-6B30-46FA-9D07-D8F47D9627AB}" destId="{6B0AE648-65FA-49D7-9FFC-BFC23C555F66}" srcOrd="4" destOrd="0" presId="urn:microsoft.com/office/officeart/2018/2/layout/IconVerticalSolidList"/>
    <dgm:cxn modelId="{61AE6E30-D67A-4064-8F17-CA11DA2C9D7D}" type="presParOf" srcId="{6B0AE648-65FA-49D7-9FFC-BFC23C555F66}" destId="{E9FCB7CA-88A2-449C-A75F-EC95E5AC7DCA}" srcOrd="0" destOrd="0" presId="urn:microsoft.com/office/officeart/2018/2/layout/IconVerticalSolidList"/>
    <dgm:cxn modelId="{64C23CF9-1826-4A23-8C63-CC66B8B765D4}" type="presParOf" srcId="{6B0AE648-65FA-49D7-9FFC-BFC23C555F66}" destId="{801E5DCA-58F8-4F85-BA37-38A2BAE114C8}" srcOrd="1" destOrd="0" presId="urn:microsoft.com/office/officeart/2018/2/layout/IconVerticalSolidList"/>
    <dgm:cxn modelId="{F762F954-C4D7-4742-83FE-367BA114041E}" type="presParOf" srcId="{6B0AE648-65FA-49D7-9FFC-BFC23C555F66}" destId="{336738C1-630C-4C60-91B2-97311B478911}" srcOrd="2" destOrd="0" presId="urn:microsoft.com/office/officeart/2018/2/layout/IconVerticalSolidList"/>
    <dgm:cxn modelId="{3F0AA709-FA02-4B82-8592-4EFD9866BE8F}" type="presParOf" srcId="{6B0AE648-65FA-49D7-9FFC-BFC23C555F66}" destId="{D25AFD2A-A233-4416-A8D8-20D776D6EB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163FEE-DAC0-4EF6-8E70-8EA3F00D871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9718FE2-2572-46FD-A790-C35803D38D0C}">
      <dgm:prSet/>
      <dgm:spPr/>
      <dgm:t>
        <a:bodyPr/>
        <a:lstStyle/>
        <a:p>
          <a:pPr>
            <a:lnSpc>
              <a:spcPct val="100000"/>
            </a:lnSpc>
          </a:pPr>
          <a:r>
            <a:rPr lang="en-US" b="1"/>
            <a:t>Quantum GIS</a:t>
          </a:r>
          <a:endParaRPr lang="en-US"/>
        </a:p>
      </dgm:t>
    </dgm:pt>
    <dgm:pt modelId="{EF9E10AA-1921-4E98-AD5A-378810311E13}" type="parTrans" cxnId="{3EC3450F-218E-4FC0-8A41-C206B3F7C2AC}">
      <dgm:prSet/>
      <dgm:spPr/>
      <dgm:t>
        <a:bodyPr/>
        <a:lstStyle/>
        <a:p>
          <a:endParaRPr lang="en-US"/>
        </a:p>
      </dgm:t>
    </dgm:pt>
    <dgm:pt modelId="{123D836A-BFBF-42AC-B890-B35582964CE2}" type="sibTrans" cxnId="{3EC3450F-218E-4FC0-8A41-C206B3F7C2AC}">
      <dgm:prSet/>
      <dgm:spPr/>
      <dgm:t>
        <a:bodyPr/>
        <a:lstStyle/>
        <a:p>
          <a:pPr>
            <a:lnSpc>
              <a:spcPct val="100000"/>
            </a:lnSpc>
          </a:pPr>
          <a:endParaRPr lang="en-US"/>
        </a:p>
      </dgm:t>
    </dgm:pt>
    <dgm:pt modelId="{A6CB859F-0FDB-409A-B072-866466EA3137}">
      <dgm:prSet custT="1"/>
      <dgm:spPr/>
      <dgm:t>
        <a:bodyPr/>
        <a:lstStyle/>
        <a:p>
          <a:pPr algn="just">
            <a:lnSpc>
              <a:spcPct val="100000"/>
            </a:lnSpc>
          </a:pPr>
          <a:r>
            <a:rPr lang="en-US" sz="1200" dirty="0"/>
            <a:t>QGIS (Quantum GIS) is a powerful, open-source Geographic Information System (GIS) that is widely used for analyzing spatial data, including data related to reforestation projects. It offers a variety of tools and functionalities that can help in the planning, monitoring, and evaluation of reforestation efforts. </a:t>
          </a:r>
        </a:p>
      </dgm:t>
    </dgm:pt>
    <dgm:pt modelId="{7B038EF1-A02A-4AED-B04B-19E31D833CD1}" type="parTrans" cxnId="{98DF4883-033B-4C0D-9C63-E0F837799665}">
      <dgm:prSet/>
      <dgm:spPr/>
      <dgm:t>
        <a:bodyPr/>
        <a:lstStyle/>
        <a:p>
          <a:endParaRPr lang="en-US"/>
        </a:p>
      </dgm:t>
    </dgm:pt>
    <dgm:pt modelId="{5211E75D-1108-4A7C-8AC3-886B5D1A7A00}" type="sibTrans" cxnId="{98DF4883-033B-4C0D-9C63-E0F837799665}">
      <dgm:prSet/>
      <dgm:spPr/>
      <dgm:t>
        <a:bodyPr/>
        <a:lstStyle/>
        <a:p>
          <a:pPr>
            <a:lnSpc>
              <a:spcPct val="100000"/>
            </a:lnSpc>
          </a:pPr>
          <a:endParaRPr lang="en-US"/>
        </a:p>
      </dgm:t>
    </dgm:pt>
    <dgm:pt modelId="{6E181042-AD28-4A00-B654-88B7E673491D}">
      <dgm:prSet/>
      <dgm:spPr/>
      <dgm:t>
        <a:bodyPr/>
        <a:lstStyle/>
        <a:p>
          <a:pPr>
            <a:lnSpc>
              <a:spcPct val="100000"/>
            </a:lnSpc>
          </a:pPr>
          <a:r>
            <a:rPr lang="en-US" b="1"/>
            <a:t>Microsoft Excel</a:t>
          </a:r>
          <a:endParaRPr lang="en-US"/>
        </a:p>
      </dgm:t>
    </dgm:pt>
    <dgm:pt modelId="{A77FB5BD-0671-4786-8E0E-99137382BA44}" type="parTrans" cxnId="{CF1B2DCC-46FA-47AA-885E-EA553CBD6B5F}">
      <dgm:prSet/>
      <dgm:spPr/>
      <dgm:t>
        <a:bodyPr/>
        <a:lstStyle/>
        <a:p>
          <a:endParaRPr lang="en-US"/>
        </a:p>
      </dgm:t>
    </dgm:pt>
    <dgm:pt modelId="{47EE5AC3-02A5-4BC3-A90E-73EA3A8E8469}" type="sibTrans" cxnId="{CF1B2DCC-46FA-47AA-885E-EA553CBD6B5F}">
      <dgm:prSet/>
      <dgm:spPr/>
      <dgm:t>
        <a:bodyPr/>
        <a:lstStyle/>
        <a:p>
          <a:pPr>
            <a:lnSpc>
              <a:spcPct val="100000"/>
            </a:lnSpc>
          </a:pPr>
          <a:endParaRPr lang="en-US"/>
        </a:p>
      </dgm:t>
    </dgm:pt>
    <dgm:pt modelId="{70C900DB-E1AD-4BC7-A738-A64DBEAC0567}">
      <dgm:prSet custT="1"/>
      <dgm:spPr/>
      <dgm:t>
        <a:bodyPr/>
        <a:lstStyle/>
        <a:p>
          <a:pPr algn="just">
            <a:lnSpc>
              <a:spcPct val="100000"/>
            </a:lnSpc>
          </a:pPr>
          <a:r>
            <a:rPr lang="en-US" sz="1200" dirty="0"/>
            <a:t>Microsoft Excel is a versatile tool that can be effectively used for analyzing reforestation data. With its comprehensive set of features for data analysis, visualization, and management, Excel can help researchers, environmental scientists, and project managers to track, analyze, and report on the progress of reforestation projects. </a:t>
          </a:r>
        </a:p>
      </dgm:t>
    </dgm:pt>
    <dgm:pt modelId="{895BED27-053B-4FF1-96E0-476BF1F219D8}" type="parTrans" cxnId="{0563AB11-2633-472A-BF00-C67B825AFAAA}">
      <dgm:prSet/>
      <dgm:spPr/>
      <dgm:t>
        <a:bodyPr/>
        <a:lstStyle/>
        <a:p>
          <a:endParaRPr lang="en-US"/>
        </a:p>
      </dgm:t>
    </dgm:pt>
    <dgm:pt modelId="{3AC28F29-97C9-48BE-AF9B-1DCBE93102D0}" type="sibTrans" cxnId="{0563AB11-2633-472A-BF00-C67B825AFAAA}">
      <dgm:prSet/>
      <dgm:spPr/>
      <dgm:t>
        <a:bodyPr/>
        <a:lstStyle/>
        <a:p>
          <a:pPr>
            <a:lnSpc>
              <a:spcPct val="100000"/>
            </a:lnSpc>
          </a:pPr>
          <a:endParaRPr lang="en-US"/>
        </a:p>
      </dgm:t>
    </dgm:pt>
    <dgm:pt modelId="{CB3E2388-AE39-444C-8286-9C04C6996F86}">
      <dgm:prSet/>
      <dgm:spPr/>
      <dgm:t>
        <a:bodyPr/>
        <a:lstStyle/>
        <a:p>
          <a:pPr>
            <a:lnSpc>
              <a:spcPct val="100000"/>
            </a:lnSpc>
          </a:pPr>
          <a:r>
            <a:rPr lang="en-US" b="1"/>
            <a:t>Microsoft Access</a:t>
          </a:r>
          <a:endParaRPr lang="en-US"/>
        </a:p>
      </dgm:t>
    </dgm:pt>
    <dgm:pt modelId="{98DB6007-5743-4B03-8A4B-6FA4472BCDCB}" type="parTrans" cxnId="{2BE6FBC7-3864-41BC-9961-CFE5191592E4}">
      <dgm:prSet/>
      <dgm:spPr/>
      <dgm:t>
        <a:bodyPr/>
        <a:lstStyle/>
        <a:p>
          <a:endParaRPr lang="en-US"/>
        </a:p>
      </dgm:t>
    </dgm:pt>
    <dgm:pt modelId="{DF522C8C-304C-4BC3-A61C-EA80B79A4A75}" type="sibTrans" cxnId="{2BE6FBC7-3864-41BC-9961-CFE5191592E4}">
      <dgm:prSet/>
      <dgm:spPr/>
      <dgm:t>
        <a:bodyPr/>
        <a:lstStyle/>
        <a:p>
          <a:pPr>
            <a:lnSpc>
              <a:spcPct val="100000"/>
            </a:lnSpc>
          </a:pPr>
          <a:endParaRPr lang="en-US"/>
        </a:p>
      </dgm:t>
    </dgm:pt>
    <dgm:pt modelId="{4344EB3B-752A-410F-B8FD-BEC01E3FFBC9}">
      <dgm:prSet custT="1"/>
      <dgm:spPr/>
      <dgm:t>
        <a:bodyPr/>
        <a:lstStyle/>
        <a:p>
          <a:pPr algn="just">
            <a:lnSpc>
              <a:spcPct val="100000"/>
            </a:lnSpc>
          </a:pPr>
          <a:r>
            <a:rPr lang="en-DM" sz="1200" dirty="0"/>
            <a:t>Microsoft Access can be a valuable tool for managing reforestation data, offering flexibility in database design, data analysis, and reporting. </a:t>
          </a:r>
          <a:endParaRPr lang="en-US" sz="1200" dirty="0"/>
        </a:p>
      </dgm:t>
    </dgm:pt>
    <dgm:pt modelId="{6551736A-21D5-4BF8-B5FD-E67F9FC0E1B8}" type="parTrans" cxnId="{ED316B33-9CD6-43C4-B17F-E40B21D8AF5E}">
      <dgm:prSet/>
      <dgm:spPr/>
      <dgm:t>
        <a:bodyPr/>
        <a:lstStyle/>
        <a:p>
          <a:endParaRPr lang="en-US"/>
        </a:p>
      </dgm:t>
    </dgm:pt>
    <dgm:pt modelId="{DC4F6FA8-C079-479A-A929-3B230DC80910}" type="sibTrans" cxnId="{ED316B33-9CD6-43C4-B17F-E40B21D8AF5E}">
      <dgm:prSet/>
      <dgm:spPr/>
      <dgm:t>
        <a:bodyPr/>
        <a:lstStyle/>
        <a:p>
          <a:endParaRPr lang="en-US"/>
        </a:p>
      </dgm:t>
    </dgm:pt>
    <dgm:pt modelId="{FC9B7B94-EEEF-43F2-88EF-A0FD9D4932C6}" type="pres">
      <dgm:prSet presAssocID="{95163FEE-DAC0-4EF6-8E70-8EA3F00D8712}" presName="root" presStyleCnt="0">
        <dgm:presLayoutVars>
          <dgm:dir/>
          <dgm:resizeHandles val="exact"/>
        </dgm:presLayoutVars>
      </dgm:prSet>
      <dgm:spPr/>
    </dgm:pt>
    <dgm:pt modelId="{5D63AF89-02CE-4B97-ACC7-FD1C0EC60038}" type="pres">
      <dgm:prSet presAssocID="{95163FEE-DAC0-4EF6-8E70-8EA3F00D8712}" presName="container" presStyleCnt="0">
        <dgm:presLayoutVars>
          <dgm:dir/>
          <dgm:resizeHandles val="exact"/>
        </dgm:presLayoutVars>
      </dgm:prSet>
      <dgm:spPr/>
    </dgm:pt>
    <dgm:pt modelId="{A9BE3F59-88AE-467B-A120-0E98BDC40163}" type="pres">
      <dgm:prSet presAssocID="{F9718FE2-2572-46FD-A790-C35803D38D0C}" presName="compNode" presStyleCnt="0"/>
      <dgm:spPr/>
    </dgm:pt>
    <dgm:pt modelId="{1F0E4A5F-F05D-43FD-A7ED-2F81E9AF63DC}" type="pres">
      <dgm:prSet presAssocID="{F9718FE2-2572-46FD-A790-C35803D38D0C}" presName="iconBgRect" presStyleLbl="bgShp" presStyleIdx="0" presStyleCnt="6"/>
      <dgm:spPr/>
    </dgm:pt>
    <dgm:pt modelId="{5FC15E10-E238-4966-AD00-CF9E52206DB4}" type="pres">
      <dgm:prSet presAssocID="{F9718FE2-2572-46FD-A790-C35803D38D0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4D3B8896-5062-476E-95A2-B0016458716B}" type="pres">
      <dgm:prSet presAssocID="{F9718FE2-2572-46FD-A790-C35803D38D0C}" presName="spaceRect" presStyleCnt="0"/>
      <dgm:spPr/>
    </dgm:pt>
    <dgm:pt modelId="{6932B00A-D30B-4849-ACAC-87A09D0DFDC3}" type="pres">
      <dgm:prSet presAssocID="{F9718FE2-2572-46FD-A790-C35803D38D0C}" presName="textRect" presStyleLbl="revTx" presStyleIdx="0" presStyleCnt="6">
        <dgm:presLayoutVars>
          <dgm:chMax val="1"/>
          <dgm:chPref val="1"/>
        </dgm:presLayoutVars>
      </dgm:prSet>
      <dgm:spPr/>
    </dgm:pt>
    <dgm:pt modelId="{07120E13-45D1-41E7-A240-BFD4F50F6F77}" type="pres">
      <dgm:prSet presAssocID="{123D836A-BFBF-42AC-B890-B35582964CE2}" presName="sibTrans" presStyleLbl="sibTrans2D1" presStyleIdx="0" presStyleCnt="0"/>
      <dgm:spPr/>
    </dgm:pt>
    <dgm:pt modelId="{C2A53F0F-232A-41F1-878A-6DDDFCAA143E}" type="pres">
      <dgm:prSet presAssocID="{A6CB859F-0FDB-409A-B072-866466EA3137}" presName="compNode" presStyleCnt="0"/>
      <dgm:spPr/>
    </dgm:pt>
    <dgm:pt modelId="{9F88EE2C-183C-4AD3-B174-6DACE276BEAE}" type="pres">
      <dgm:prSet presAssocID="{A6CB859F-0FDB-409A-B072-866466EA3137}" presName="iconBgRect" presStyleLbl="bgShp" presStyleIdx="1" presStyleCnt="6"/>
      <dgm:spPr/>
    </dgm:pt>
    <dgm:pt modelId="{0F7D83DB-1A99-4A16-802D-B53593A2733A}" type="pres">
      <dgm:prSet presAssocID="{A6CB859F-0FDB-409A-B072-866466EA313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rver"/>
        </a:ext>
      </dgm:extLst>
    </dgm:pt>
    <dgm:pt modelId="{49ABB767-EF8F-40F7-AAB8-EC1734A33CDE}" type="pres">
      <dgm:prSet presAssocID="{A6CB859F-0FDB-409A-B072-866466EA3137}" presName="spaceRect" presStyleCnt="0"/>
      <dgm:spPr/>
    </dgm:pt>
    <dgm:pt modelId="{CF106CB8-C132-4605-9286-3B5E463A1D52}" type="pres">
      <dgm:prSet presAssocID="{A6CB859F-0FDB-409A-B072-866466EA3137}" presName="textRect" presStyleLbl="revTx" presStyleIdx="1" presStyleCnt="6" custLinFactNeighborX="922" custLinFactNeighborY="5792">
        <dgm:presLayoutVars>
          <dgm:chMax val="1"/>
          <dgm:chPref val="1"/>
        </dgm:presLayoutVars>
      </dgm:prSet>
      <dgm:spPr/>
    </dgm:pt>
    <dgm:pt modelId="{D44510AB-5F75-4B96-97B5-8AFF91FADD8F}" type="pres">
      <dgm:prSet presAssocID="{5211E75D-1108-4A7C-8AC3-886B5D1A7A00}" presName="sibTrans" presStyleLbl="sibTrans2D1" presStyleIdx="0" presStyleCnt="0"/>
      <dgm:spPr/>
    </dgm:pt>
    <dgm:pt modelId="{93A40E41-2994-415C-8472-EA485ED3DE1A}" type="pres">
      <dgm:prSet presAssocID="{6E181042-AD28-4A00-B654-88B7E673491D}" presName="compNode" presStyleCnt="0"/>
      <dgm:spPr/>
    </dgm:pt>
    <dgm:pt modelId="{A42681AD-FACB-487A-A890-93A43BAA18FE}" type="pres">
      <dgm:prSet presAssocID="{6E181042-AD28-4A00-B654-88B7E673491D}" presName="iconBgRect" presStyleLbl="bgShp" presStyleIdx="2" presStyleCnt="6"/>
      <dgm:spPr/>
    </dgm:pt>
    <dgm:pt modelId="{3D0ED37A-94F1-49E0-A480-0BDF7944E6A4}" type="pres">
      <dgm:prSet presAssocID="{6E181042-AD28-4A00-B654-88B7E673491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153BD8AA-ABC6-477A-A956-094685FD457D}" type="pres">
      <dgm:prSet presAssocID="{6E181042-AD28-4A00-B654-88B7E673491D}" presName="spaceRect" presStyleCnt="0"/>
      <dgm:spPr/>
    </dgm:pt>
    <dgm:pt modelId="{FDEBA4F9-FE3D-456A-A27A-7139751CF616}" type="pres">
      <dgm:prSet presAssocID="{6E181042-AD28-4A00-B654-88B7E673491D}" presName="textRect" presStyleLbl="revTx" presStyleIdx="2" presStyleCnt="6">
        <dgm:presLayoutVars>
          <dgm:chMax val="1"/>
          <dgm:chPref val="1"/>
        </dgm:presLayoutVars>
      </dgm:prSet>
      <dgm:spPr/>
    </dgm:pt>
    <dgm:pt modelId="{514C87F1-FD6D-4F85-9BC2-A99D22083415}" type="pres">
      <dgm:prSet presAssocID="{47EE5AC3-02A5-4BC3-A90E-73EA3A8E8469}" presName="sibTrans" presStyleLbl="sibTrans2D1" presStyleIdx="0" presStyleCnt="0"/>
      <dgm:spPr/>
    </dgm:pt>
    <dgm:pt modelId="{F5B54F79-1A6C-4948-A11A-ECF5C070E5E8}" type="pres">
      <dgm:prSet presAssocID="{70C900DB-E1AD-4BC7-A738-A64DBEAC0567}" presName="compNode" presStyleCnt="0"/>
      <dgm:spPr/>
    </dgm:pt>
    <dgm:pt modelId="{7F3747DF-7372-4514-ADF5-A8023EFC3AEE}" type="pres">
      <dgm:prSet presAssocID="{70C900DB-E1AD-4BC7-A738-A64DBEAC0567}" presName="iconBgRect" presStyleLbl="bgShp" presStyleIdx="3" presStyleCnt="6"/>
      <dgm:spPr/>
    </dgm:pt>
    <dgm:pt modelId="{4F7D8262-D8E3-4223-BB23-54A8F0D4EAF5}" type="pres">
      <dgm:prSet presAssocID="{70C900DB-E1AD-4BC7-A738-A64DBEAC056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D774B62F-32FC-4763-B9FF-C5D3A9B8C4B9}" type="pres">
      <dgm:prSet presAssocID="{70C900DB-E1AD-4BC7-A738-A64DBEAC0567}" presName="spaceRect" presStyleCnt="0"/>
      <dgm:spPr/>
    </dgm:pt>
    <dgm:pt modelId="{A4EF8220-7593-4C1A-A541-0DC0062D25E4}" type="pres">
      <dgm:prSet presAssocID="{70C900DB-E1AD-4BC7-A738-A64DBEAC0567}" presName="textRect" presStyleLbl="revTx" presStyleIdx="3" presStyleCnt="6">
        <dgm:presLayoutVars>
          <dgm:chMax val="1"/>
          <dgm:chPref val="1"/>
        </dgm:presLayoutVars>
      </dgm:prSet>
      <dgm:spPr/>
    </dgm:pt>
    <dgm:pt modelId="{0F6DB358-AFD3-44C6-B5F6-70C45EC3576D}" type="pres">
      <dgm:prSet presAssocID="{3AC28F29-97C9-48BE-AF9B-1DCBE93102D0}" presName="sibTrans" presStyleLbl="sibTrans2D1" presStyleIdx="0" presStyleCnt="0"/>
      <dgm:spPr/>
    </dgm:pt>
    <dgm:pt modelId="{FB3803FA-A074-4AC7-8D71-65AAA08043DA}" type="pres">
      <dgm:prSet presAssocID="{CB3E2388-AE39-444C-8286-9C04C6996F86}" presName="compNode" presStyleCnt="0"/>
      <dgm:spPr/>
    </dgm:pt>
    <dgm:pt modelId="{8567FF29-985D-43E5-9B1D-C98A6A16DEBB}" type="pres">
      <dgm:prSet presAssocID="{CB3E2388-AE39-444C-8286-9C04C6996F86}" presName="iconBgRect" presStyleLbl="bgShp" presStyleIdx="4" presStyleCnt="6"/>
      <dgm:spPr/>
    </dgm:pt>
    <dgm:pt modelId="{356B3392-B0F7-4C67-9C72-62A0570D236C}" type="pres">
      <dgm:prSet presAssocID="{CB3E2388-AE39-444C-8286-9C04C6996F8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F0D355B7-140B-4C27-AFAF-8FDB5EAE893B}" type="pres">
      <dgm:prSet presAssocID="{CB3E2388-AE39-444C-8286-9C04C6996F86}" presName="spaceRect" presStyleCnt="0"/>
      <dgm:spPr/>
    </dgm:pt>
    <dgm:pt modelId="{7A5F29DB-7ABA-4EB2-BFA6-0C5B6147678F}" type="pres">
      <dgm:prSet presAssocID="{CB3E2388-AE39-444C-8286-9C04C6996F86}" presName="textRect" presStyleLbl="revTx" presStyleIdx="4" presStyleCnt="6">
        <dgm:presLayoutVars>
          <dgm:chMax val="1"/>
          <dgm:chPref val="1"/>
        </dgm:presLayoutVars>
      </dgm:prSet>
      <dgm:spPr/>
    </dgm:pt>
    <dgm:pt modelId="{04A1B2A8-0D43-4254-8E3A-5EC0F21DAEE7}" type="pres">
      <dgm:prSet presAssocID="{DF522C8C-304C-4BC3-A61C-EA80B79A4A75}" presName="sibTrans" presStyleLbl="sibTrans2D1" presStyleIdx="0" presStyleCnt="0"/>
      <dgm:spPr/>
    </dgm:pt>
    <dgm:pt modelId="{0768201C-D437-4709-971D-2DB8750ACEEA}" type="pres">
      <dgm:prSet presAssocID="{4344EB3B-752A-410F-B8FD-BEC01E3FFBC9}" presName="compNode" presStyleCnt="0"/>
      <dgm:spPr/>
    </dgm:pt>
    <dgm:pt modelId="{8F1D30BF-D1E2-40DB-9FAD-97DF5D3B449D}" type="pres">
      <dgm:prSet presAssocID="{4344EB3B-752A-410F-B8FD-BEC01E3FFBC9}" presName="iconBgRect" presStyleLbl="bgShp" presStyleIdx="5" presStyleCnt="6"/>
      <dgm:spPr/>
    </dgm:pt>
    <dgm:pt modelId="{74A6D3D5-3625-42DA-BB86-07E4CE42E6A9}" type="pres">
      <dgm:prSet presAssocID="{4344EB3B-752A-410F-B8FD-BEC01E3FFBC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orest scene"/>
        </a:ext>
      </dgm:extLst>
    </dgm:pt>
    <dgm:pt modelId="{E4CDC022-03B3-46C6-915A-925919FAF327}" type="pres">
      <dgm:prSet presAssocID="{4344EB3B-752A-410F-B8FD-BEC01E3FFBC9}" presName="spaceRect" presStyleCnt="0"/>
      <dgm:spPr/>
    </dgm:pt>
    <dgm:pt modelId="{FBB7A040-3B63-4E0E-AEDE-29AC6B7C371B}" type="pres">
      <dgm:prSet presAssocID="{4344EB3B-752A-410F-B8FD-BEC01E3FFBC9}" presName="textRect" presStyleLbl="revTx" presStyleIdx="5" presStyleCnt="6">
        <dgm:presLayoutVars>
          <dgm:chMax val="1"/>
          <dgm:chPref val="1"/>
        </dgm:presLayoutVars>
      </dgm:prSet>
      <dgm:spPr/>
    </dgm:pt>
  </dgm:ptLst>
  <dgm:cxnLst>
    <dgm:cxn modelId="{D626E203-106C-40DD-80E3-986F3B2419DB}" type="presOf" srcId="{A6CB859F-0FDB-409A-B072-866466EA3137}" destId="{CF106CB8-C132-4605-9286-3B5E463A1D52}" srcOrd="0" destOrd="0" presId="urn:microsoft.com/office/officeart/2018/2/layout/IconCircleList"/>
    <dgm:cxn modelId="{3EC3450F-218E-4FC0-8A41-C206B3F7C2AC}" srcId="{95163FEE-DAC0-4EF6-8E70-8EA3F00D8712}" destId="{F9718FE2-2572-46FD-A790-C35803D38D0C}" srcOrd="0" destOrd="0" parTransId="{EF9E10AA-1921-4E98-AD5A-378810311E13}" sibTransId="{123D836A-BFBF-42AC-B890-B35582964CE2}"/>
    <dgm:cxn modelId="{0563AB11-2633-472A-BF00-C67B825AFAAA}" srcId="{95163FEE-DAC0-4EF6-8E70-8EA3F00D8712}" destId="{70C900DB-E1AD-4BC7-A738-A64DBEAC0567}" srcOrd="3" destOrd="0" parTransId="{895BED27-053B-4FF1-96E0-476BF1F219D8}" sibTransId="{3AC28F29-97C9-48BE-AF9B-1DCBE93102D0}"/>
    <dgm:cxn modelId="{ED316B33-9CD6-43C4-B17F-E40B21D8AF5E}" srcId="{95163FEE-DAC0-4EF6-8E70-8EA3F00D8712}" destId="{4344EB3B-752A-410F-B8FD-BEC01E3FFBC9}" srcOrd="5" destOrd="0" parTransId="{6551736A-21D5-4BF8-B5FD-E67F9FC0E1B8}" sibTransId="{DC4F6FA8-C079-479A-A929-3B230DC80910}"/>
    <dgm:cxn modelId="{C2CC235E-A294-4B5A-AFD7-E29F32DB8CF5}" type="presOf" srcId="{F9718FE2-2572-46FD-A790-C35803D38D0C}" destId="{6932B00A-D30B-4849-ACAC-87A09D0DFDC3}" srcOrd="0" destOrd="0" presId="urn:microsoft.com/office/officeart/2018/2/layout/IconCircleList"/>
    <dgm:cxn modelId="{F8338F5E-86C0-4D61-9F4A-6FF4B20C5806}" type="presOf" srcId="{70C900DB-E1AD-4BC7-A738-A64DBEAC0567}" destId="{A4EF8220-7593-4C1A-A541-0DC0062D25E4}" srcOrd="0" destOrd="0" presId="urn:microsoft.com/office/officeart/2018/2/layout/IconCircleList"/>
    <dgm:cxn modelId="{90619360-35FB-4561-8385-3B62E820A966}" type="presOf" srcId="{DF522C8C-304C-4BC3-A61C-EA80B79A4A75}" destId="{04A1B2A8-0D43-4254-8E3A-5EC0F21DAEE7}" srcOrd="0" destOrd="0" presId="urn:microsoft.com/office/officeart/2018/2/layout/IconCircleList"/>
    <dgm:cxn modelId="{944E3E61-36F8-476D-8DD3-561B9C842FAA}" type="presOf" srcId="{5211E75D-1108-4A7C-8AC3-886B5D1A7A00}" destId="{D44510AB-5F75-4B96-97B5-8AFF91FADD8F}" srcOrd="0" destOrd="0" presId="urn:microsoft.com/office/officeart/2018/2/layout/IconCircleList"/>
    <dgm:cxn modelId="{BB00224C-C2F7-4376-BA1D-7C0FD9351167}" type="presOf" srcId="{123D836A-BFBF-42AC-B890-B35582964CE2}" destId="{07120E13-45D1-41E7-A240-BFD4F50F6F77}" srcOrd="0" destOrd="0" presId="urn:microsoft.com/office/officeart/2018/2/layout/IconCircleList"/>
    <dgm:cxn modelId="{869D2C52-3914-4BAB-AECF-08F0AB4752DD}" type="presOf" srcId="{CB3E2388-AE39-444C-8286-9C04C6996F86}" destId="{7A5F29DB-7ABA-4EB2-BFA6-0C5B6147678F}" srcOrd="0" destOrd="0" presId="urn:microsoft.com/office/officeart/2018/2/layout/IconCircleList"/>
    <dgm:cxn modelId="{0437CB57-B631-4555-9EFB-C91E0CA2FFF9}" type="presOf" srcId="{4344EB3B-752A-410F-B8FD-BEC01E3FFBC9}" destId="{FBB7A040-3B63-4E0E-AEDE-29AC6B7C371B}" srcOrd="0" destOrd="0" presId="urn:microsoft.com/office/officeart/2018/2/layout/IconCircleList"/>
    <dgm:cxn modelId="{59D8AA7F-7861-4E4E-A943-53D152D53374}" type="presOf" srcId="{47EE5AC3-02A5-4BC3-A90E-73EA3A8E8469}" destId="{514C87F1-FD6D-4F85-9BC2-A99D22083415}" srcOrd="0" destOrd="0" presId="urn:microsoft.com/office/officeart/2018/2/layout/IconCircleList"/>
    <dgm:cxn modelId="{98DF4883-033B-4C0D-9C63-E0F837799665}" srcId="{95163FEE-DAC0-4EF6-8E70-8EA3F00D8712}" destId="{A6CB859F-0FDB-409A-B072-866466EA3137}" srcOrd="1" destOrd="0" parTransId="{7B038EF1-A02A-4AED-B04B-19E31D833CD1}" sibTransId="{5211E75D-1108-4A7C-8AC3-886B5D1A7A00}"/>
    <dgm:cxn modelId="{73E0C39C-E25C-4093-99FA-F84C2FF52AA7}" type="presOf" srcId="{3AC28F29-97C9-48BE-AF9B-1DCBE93102D0}" destId="{0F6DB358-AFD3-44C6-B5F6-70C45EC3576D}" srcOrd="0" destOrd="0" presId="urn:microsoft.com/office/officeart/2018/2/layout/IconCircleList"/>
    <dgm:cxn modelId="{2BE6FBC7-3864-41BC-9961-CFE5191592E4}" srcId="{95163FEE-DAC0-4EF6-8E70-8EA3F00D8712}" destId="{CB3E2388-AE39-444C-8286-9C04C6996F86}" srcOrd="4" destOrd="0" parTransId="{98DB6007-5743-4B03-8A4B-6FA4472BCDCB}" sibTransId="{DF522C8C-304C-4BC3-A61C-EA80B79A4A75}"/>
    <dgm:cxn modelId="{CF1B2DCC-46FA-47AA-885E-EA553CBD6B5F}" srcId="{95163FEE-DAC0-4EF6-8E70-8EA3F00D8712}" destId="{6E181042-AD28-4A00-B654-88B7E673491D}" srcOrd="2" destOrd="0" parTransId="{A77FB5BD-0671-4786-8E0E-99137382BA44}" sibTransId="{47EE5AC3-02A5-4BC3-A90E-73EA3A8E8469}"/>
    <dgm:cxn modelId="{C88EEFE7-0250-479A-85A4-A921272876AA}" type="presOf" srcId="{6E181042-AD28-4A00-B654-88B7E673491D}" destId="{FDEBA4F9-FE3D-456A-A27A-7139751CF616}" srcOrd="0" destOrd="0" presId="urn:microsoft.com/office/officeart/2018/2/layout/IconCircleList"/>
    <dgm:cxn modelId="{186E55F2-74FF-4273-8EC0-3193AF27FAA6}" type="presOf" srcId="{95163FEE-DAC0-4EF6-8E70-8EA3F00D8712}" destId="{FC9B7B94-EEEF-43F2-88EF-A0FD9D4932C6}" srcOrd="0" destOrd="0" presId="urn:microsoft.com/office/officeart/2018/2/layout/IconCircleList"/>
    <dgm:cxn modelId="{8194EE77-294A-4AC5-A0A9-0928194789B7}" type="presParOf" srcId="{FC9B7B94-EEEF-43F2-88EF-A0FD9D4932C6}" destId="{5D63AF89-02CE-4B97-ACC7-FD1C0EC60038}" srcOrd="0" destOrd="0" presId="urn:microsoft.com/office/officeart/2018/2/layout/IconCircleList"/>
    <dgm:cxn modelId="{E3D11282-25A7-4813-A91E-9034C2A6EAAA}" type="presParOf" srcId="{5D63AF89-02CE-4B97-ACC7-FD1C0EC60038}" destId="{A9BE3F59-88AE-467B-A120-0E98BDC40163}" srcOrd="0" destOrd="0" presId="urn:microsoft.com/office/officeart/2018/2/layout/IconCircleList"/>
    <dgm:cxn modelId="{4D949B96-D1D3-4B9B-8C52-501F4A0B617B}" type="presParOf" srcId="{A9BE3F59-88AE-467B-A120-0E98BDC40163}" destId="{1F0E4A5F-F05D-43FD-A7ED-2F81E9AF63DC}" srcOrd="0" destOrd="0" presId="urn:microsoft.com/office/officeart/2018/2/layout/IconCircleList"/>
    <dgm:cxn modelId="{B92006D2-B86A-4EA6-9C95-782F46D30F7A}" type="presParOf" srcId="{A9BE3F59-88AE-467B-A120-0E98BDC40163}" destId="{5FC15E10-E238-4966-AD00-CF9E52206DB4}" srcOrd="1" destOrd="0" presId="urn:microsoft.com/office/officeart/2018/2/layout/IconCircleList"/>
    <dgm:cxn modelId="{0D974E8E-B950-4D2F-8183-19A560996324}" type="presParOf" srcId="{A9BE3F59-88AE-467B-A120-0E98BDC40163}" destId="{4D3B8896-5062-476E-95A2-B0016458716B}" srcOrd="2" destOrd="0" presId="urn:microsoft.com/office/officeart/2018/2/layout/IconCircleList"/>
    <dgm:cxn modelId="{68AC4A67-56E7-4306-A165-979AA8E0ED6E}" type="presParOf" srcId="{A9BE3F59-88AE-467B-A120-0E98BDC40163}" destId="{6932B00A-D30B-4849-ACAC-87A09D0DFDC3}" srcOrd="3" destOrd="0" presId="urn:microsoft.com/office/officeart/2018/2/layout/IconCircleList"/>
    <dgm:cxn modelId="{F5CF8C0C-3B2C-4B02-BD34-C0C6A1DD1170}" type="presParOf" srcId="{5D63AF89-02CE-4B97-ACC7-FD1C0EC60038}" destId="{07120E13-45D1-41E7-A240-BFD4F50F6F77}" srcOrd="1" destOrd="0" presId="urn:microsoft.com/office/officeart/2018/2/layout/IconCircleList"/>
    <dgm:cxn modelId="{E150CD4B-8DF9-4FFD-BCE8-61E171F85322}" type="presParOf" srcId="{5D63AF89-02CE-4B97-ACC7-FD1C0EC60038}" destId="{C2A53F0F-232A-41F1-878A-6DDDFCAA143E}" srcOrd="2" destOrd="0" presId="urn:microsoft.com/office/officeart/2018/2/layout/IconCircleList"/>
    <dgm:cxn modelId="{B680013B-A891-47AF-AD54-20CCE4F55B99}" type="presParOf" srcId="{C2A53F0F-232A-41F1-878A-6DDDFCAA143E}" destId="{9F88EE2C-183C-4AD3-B174-6DACE276BEAE}" srcOrd="0" destOrd="0" presId="urn:microsoft.com/office/officeart/2018/2/layout/IconCircleList"/>
    <dgm:cxn modelId="{52D48F48-EBDA-49F4-BAAA-543D352D4030}" type="presParOf" srcId="{C2A53F0F-232A-41F1-878A-6DDDFCAA143E}" destId="{0F7D83DB-1A99-4A16-802D-B53593A2733A}" srcOrd="1" destOrd="0" presId="urn:microsoft.com/office/officeart/2018/2/layout/IconCircleList"/>
    <dgm:cxn modelId="{4823E33F-2787-436C-BE20-999DE8E0E4AB}" type="presParOf" srcId="{C2A53F0F-232A-41F1-878A-6DDDFCAA143E}" destId="{49ABB767-EF8F-40F7-AAB8-EC1734A33CDE}" srcOrd="2" destOrd="0" presId="urn:microsoft.com/office/officeart/2018/2/layout/IconCircleList"/>
    <dgm:cxn modelId="{5732D7F0-A16E-4A35-AC62-B5DB837F464D}" type="presParOf" srcId="{C2A53F0F-232A-41F1-878A-6DDDFCAA143E}" destId="{CF106CB8-C132-4605-9286-3B5E463A1D52}" srcOrd="3" destOrd="0" presId="urn:microsoft.com/office/officeart/2018/2/layout/IconCircleList"/>
    <dgm:cxn modelId="{A92466C0-8FC1-4CA8-87DA-F08C327D4238}" type="presParOf" srcId="{5D63AF89-02CE-4B97-ACC7-FD1C0EC60038}" destId="{D44510AB-5F75-4B96-97B5-8AFF91FADD8F}" srcOrd="3" destOrd="0" presId="urn:microsoft.com/office/officeart/2018/2/layout/IconCircleList"/>
    <dgm:cxn modelId="{23FA384C-0183-465D-8CBC-18D87F7ED68E}" type="presParOf" srcId="{5D63AF89-02CE-4B97-ACC7-FD1C0EC60038}" destId="{93A40E41-2994-415C-8472-EA485ED3DE1A}" srcOrd="4" destOrd="0" presId="urn:microsoft.com/office/officeart/2018/2/layout/IconCircleList"/>
    <dgm:cxn modelId="{74753C9A-3398-4A5F-B8C2-B073F127A068}" type="presParOf" srcId="{93A40E41-2994-415C-8472-EA485ED3DE1A}" destId="{A42681AD-FACB-487A-A890-93A43BAA18FE}" srcOrd="0" destOrd="0" presId="urn:microsoft.com/office/officeart/2018/2/layout/IconCircleList"/>
    <dgm:cxn modelId="{A4DC6D24-E341-41C9-9070-D6208C28C11D}" type="presParOf" srcId="{93A40E41-2994-415C-8472-EA485ED3DE1A}" destId="{3D0ED37A-94F1-49E0-A480-0BDF7944E6A4}" srcOrd="1" destOrd="0" presId="urn:microsoft.com/office/officeart/2018/2/layout/IconCircleList"/>
    <dgm:cxn modelId="{482BD5CC-F262-409B-87A7-8C390A20951A}" type="presParOf" srcId="{93A40E41-2994-415C-8472-EA485ED3DE1A}" destId="{153BD8AA-ABC6-477A-A956-094685FD457D}" srcOrd="2" destOrd="0" presId="urn:microsoft.com/office/officeart/2018/2/layout/IconCircleList"/>
    <dgm:cxn modelId="{E02343D0-50E0-4470-A19A-33A5A1E0FF05}" type="presParOf" srcId="{93A40E41-2994-415C-8472-EA485ED3DE1A}" destId="{FDEBA4F9-FE3D-456A-A27A-7139751CF616}" srcOrd="3" destOrd="0" presId="urn:microsoft.com/office/officeart/2018/2/layout/IconCircleList"/>
    <dgm:cxn modelId="{3DE06222-CB7C-4FB9-9E7C-D89D92446E7E}" type="presParOf" srcId="{5D63AF89-02CE-4B97-ACC7-FD1C0EC60038}" destId="{514C87F1-FD6D-4F85-9BC2-A99D22083415}" srcOrd="5" destOrd="0" presId="urn:microsoft.com/office/officeart/2018/2/layout/IconCircleList"/>
    <dgm:cxn modelId="{6B0695B3-C8AE-4CA8-9A8C-1BE377FC20AD}" type="presParOf" srcId="{5D63AF89-02CE-4B97-ACC7-FD1C0EC60038}" destId="{F5B54F79-1A6C-4948-A11A-ECF5C070E5E8}" srcOrd="6" destOrd="0" presId="urn:microsoft.com/office/officeart/2018/2/layout/IconCircleList"/>
    <dgm:cxn modelId="{8594D72D-A1A9-4375-96FB-2FE019C313DB}" type="presParOf" srcId="{F5B54F79-1A6C-4948-A11A-ECF5C070E5E8}" destId="{7F3747DF-7372-4514-ADF5-A8023EFC3AEE}" srcOrd="0" destOrd="0" presId="urn:microsoft.com/office/officeart/2018/2/layout/IconCircleList"/>
    <dgm:cxn modelId="{E3CBB999-57BF-442B-A709-775DE470AD9F}" type="presParOf" srcId="{F5B54F79-1A6C-4948-A11A-ECF5C070E5E8}" destId="{4F7D8262-D8E3-4223-BB23-54A8F0D4EAF5}" srcOrd="1" destOrd="0" presId="urn:microsoft.com/office/officeart/2018/2/layout/IconCircleList"/>
    <dgm:cxn modelId="{9E9910E1-DE92-4F0D-8B86-888EDE21B8CB}" type="presParOf" srcId="{F5B54F79-1A6C-4948-A11A-ECF5C070E5E8}" destId="{D774B62F-32FC-4763-B9FF-C5D3A9B8C4B9}" srcOrd="2" destOrd="0" presId="urn:microsoft.com/office/officeart/2018/2/layout/IconCircleList"/>
    <dgm:cxn modelId="{42F8E076-CC9F-45E9-A74D-16B55168A60B}" type="presParOf" srcId="{F5B54F79-1A6C-4948-A11A-ECF5C070E5E8}" destId="{A4EF8220-7593-4C1A-A541-0DC0062D25E4}" srcOrd="3" destOrd="0" presId="urn:microsoft.com/office/officeart/2018/2/layout/IconCircleList"/>
    <dgm:cxn modelId="{87E01D02-3D43-453B-93E0-2235DD05784F}" type="presParOf" srcId="{5D63AF89-02CE-4B97-ACC7-FD1C0EC60038}" destId="{0F6DB358-AFD3-44C6-B5F6-70C45EC3576D}" srcOrd="7" destOrd="0" presId="urn:microsoft.com/office/officeart/2018/2/layout/IconCircleList"/>
    <dgm:cxn modelId="{6E7307C0-BBAA-4D7E-88B3-1C9E48FA6336}" type="presParOf" srcId="{5D63AF89-02CE-4B97-ACC7-FD1C0EC60038}" destId="{FB3803FA-A074-4AC7-8D71-65AAA08043DA}" srcOrd="8" destOrd="0" presId="urn:microsoft.com/office/officeart/2018/2/layout/IconCircleList"/>
    <dgm:cxn modelId="{F6A89E7E-74BA-4E41-8202-D9D443C15FE6}" type="presParOf" srcId="{FB3803FA-A074-4AC7-8D71-65AAA08043DA}" destId="{8567FF29-985D-43E5-9B1D-C98A6A16DEBB}" srcOrd="0" destOrd="0" presId="urn:microsoft.com/office/officeart/2018/2/layout/IconCircleList"/>
    <dgm:cxn modelId="{029CDD6F-8B44-4982-B939-B122974EC376}" type="presParOf" srcId="{FB3803FA-A074-4AC7-8D71-65AAA08043DA}" destId="{356B3392-B0F7-4C67-9C72-62A0570D236C}" srcOrd="1" destOrd="0" presId="urn:microsoft.com/office/officeart/2018/2/layout/IconCircleList"/>
    <dgm:cxn modelId="{CF49BF9F-47BD-4AB6-AD93-AC4C7A8BE45E}" type="presParOf" srcId="{FB3803FA-A074-4AC7-8D71-65AAA08043DA}" destId="{F0D355B7-140B-4C27-AFAF-8FDB5EAE893B}" srcOrd="2" destOrd="0" presId="urn:microsoft.com/office/officeart/2018/2/layout/IconCircleList"/>
    <dgm:cxn modelId="{7FCAAC52-362F-4BC5-8FF7-4127F8ABFDC5}" type="presParOf" srcId="{FB3803FA-A074-4AC7-8D71-65AAA08043DA}" destId="{7A5F29DB-7ABA-4EB2-BFA6-0C5B6147678F}" srcOrd="3" destOrd="0" presId="urn:microsoft.com/office/officeart/2018/2/layout/IconCircleList"/>
    <dgm:cxn modelId="{BFA2CFD8-ECE7-4ED7-B3D6-3830672C40B7}" type="presParOf" srcId="{5D63AF89-02CE-4B97-ACC7-FD1C0EC60038}" destId="{04A1B2A8-0D43-4254-8E3A-5EC0F21DAEE7}" srcOrd="9" destOrd="0" presId="urn:microsoft.com/office/officeart/2018/2/layout/IconCircleList"/>
    <dgm:cxn modelId="{D42B4F27-6394-48AF-9670-5314ECD7BBA7}" type="presParOf" srcId="{5D63AF89-02CE-4B97-ACC7-FD1C0EC60038}" destId="{0768201C-D437-4709-971D-2DB8750ACEEA}" srcOrd="10" destOrd="0" presId="urn:microsoft.com/office/officeart/2018/2/layout/IconCircleList"/>
    <dgm:cxn modelId="{608154B2-D307-41D4-A9AB-4A6DBAF7E811}" type="presParOf" srcId="{0768201C-D437-4709-971D-2DB8750ACEEA}" destId="{8F1D30BF-D1E2-40DB-9FAD-97DF5D3B449D}" srcOrd="0" destOrd="0" presId="urn:microsoft.com/office/officeart/2018/2/layout/IconCircleList"/>
    <dgm:cxn modelId="{CFFB41DB-1AD2-452D-9BA6-8EB733AEF0DD}" type="presParOf" srcId="{0768201C-D437-4709-971D-2DB8750ACEEA}" destId="{74A6D3D5-3625-42DA-BB86-07E4CE42E6A9}" srcOrd="1" destOrd="0" presId="urn:microsoft.com/office/officeart/2018/2/layout/IconCircleList"/>
    <dgm:cxn modelId="{31A404FC-8AFD-4451-AABF-426519E05439}" type="presParOf" srcId="{0768201C-D437-4709-971D-2DB8750ACEEA}" destId="{E4CDC022-03B3-46C6-915A-925919FAF327}" srcOrd="2" destOrd="0" presId="urn:microsoft.com/office/officeart/2018/2/layout/IconCircleList"/>
    <dgm:cxn modelId="{A6AAC050-D521-42E3-80A3-94E98112762C}" type="presParOf" srcId="{0768201C-D437-4709-971D-2DB8750ACEEA}" destId="{FBB7A040-3B63-4E0E-AEDE-29AC6B7C371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8E63E-D115-4EB2-9716-AF20596CC196}">
      <dsp:nvSpPr>
        <dsp:cNvPr id="0" name=""/>
        <dsp:cNvSpPr/>
      </dsp:nvSpPr>
      <dsp:spPr>
        <a:xfrm>
          <a:off x="1953914" y="35727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792FA1-3060-4793-B24D-9A1631F6E01D}">
      <dsp:nvSpPr>
        <dsp:cNvPr id="0" name=""/>
        <dsp:cNvSpPr/>
      </dsp:nvSpPr>
      <dsp:spPr>
        <a:xfrm>
          <a:off x="765914" y="2823027"/>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DM" sz="2400" kern="1200" dirty="0"/>
            <a:t>Provide an overview of reforestation goals and impacts.</a:t>
          </a:r>
          <a:endParaRPr lang="en-US" sz="2400" kern="1200" dirty="0"/>
        </a:p>
      </dsp:txBody>
      <dsp:txXfrm>
        <a:off x="765914" y="2823027"/>
        <a:ext cx="4320000" cy="1012500"/>
      </dsp:txXfrm>
    </dsp:sp>
    <dsp:sp modelId="{CCE77773-9A7E-4A5F-A278-D8B043BA44E5}">
      <dsp:nvSpPr>
        <dsp:cNvPr id="0" name=""/>
        <dsp:cNvSpPr/>
      </dsp:nvSpPr>
      <dsp:spPr>
        <a:xfrm>
          <a:off x="7029914" y="357277"/>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9F0135-4FF3-4C45-AB55-8FC2B9B96157}">
      <dsp:nvSpPr>
        <dsp:cNvPr id="0" name=""/>
        <dsp:cNvSpPr/>
      </dsp:nvSpPr>
      <dsp:spPr>
        <a:xfrm>
          <a:off x="5841914" y="2823027"/>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DM" sz="2400" kern="1200" dirty="0"/>
            <a:t>Highlight the importance of Monitoring and Evaluation (M&amp;E) in reforestation projects</a:t>
          </a:r>
          <a:r>
            <a:rPr lang="en-DM" sz="1800" kern="1200" dirty="0"/>
            <a:t>.</a:t>
          </a:r>
          <a:endParaRPr lang="en-US" sz="1800" kern="1200" dirty="0"/>
        </a:p>
      </dsp:txBody>
      <dsp:txXfrm>
        <a:off x="5841914" y="2823027"/>
        <a:ext cx="4320000" cy="1012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8990B-BD1B-4B72-94DF-DD40238B03D7}">
      <dsp:nvSpPr>
        <dsp:cNvPr id="0" name=""/>
        <dsp:cNvSpPr/>
      </dsp:nvSpPr>
      <dsp:spPr>
        <a:xfrm>
          <a:off x="110658" y="804224"/>
          <a:ext cx="1306053" cy="1556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72680-4D77-4EF3-9F07-3EEA5D5159EF}">
      <dsp:nvSpPr>
        <dsp:cNvPr id="0" name=""/>
        <dsp:cNvSpPr/>
      </dsp:nvSpPr>
      <dsp:spPr>
        <a:xfrm>
          <a:off x="929" y="2797001"/>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DM" sz="1600" b="1" kern="1200" dirty="0"/>
            <a:t>Here are key elements and strategies for enhancing reporting and communication in reforestation monitoring</a:t>
          </a:r>
          <a:r>
            <a:rPr lang="en-DM" sz="1100" b="1" kern="1200" dirty="0"/>
            <a:t>:</a:t>
          </a:r>
          <a:endParaRPr lang="en-US" sz="1100" kern="1200" dirty="0"/>
        </a:p>
      </dsp:txBody>
      <dsp:txXfrm>
        <a:off x="929" y="2797001"/>
        <a:ext cx="1306054" cy="1469311"/>
      </dsp:txXfrm>
    </dsp:sp>
    <dsp:sp modelId="{F489F527-6C52-4CBF-99AB-B5A901827CDB}">
      <dsp:nvSpPr>
        <dsp:cNvPr id="0" name=""/>
        <dsp:cNvSpPr/>
      </dsp:nvSpPr>
      <dsp:spPr>
        <a:xfrm>
          <a:off x="1894709" y="1604097"/>
          <a:ext cx="587724" cy="5877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4DB26-F7DC-42FE-ACD8-39039318B955}">
      <dsp:nvSpPr>
        <dsp:cNvPr id="0" name=""/>
        <dsp:cNvSpPr/>
      </dsp:nvSpPr>
      <dsp:spPr>
        <a:xfrm>
          <a:off x="1535544"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dirty="0"/>
            <a:t>Develop Clear and Concise Reports</a:t>
          </a:r>
          <a:endParaRPr lang="en-US" sz="1800" kern="1200" dirty="0"/>
        </a:p>
      </dsp:txBody>
      <dsp:txXfrm>
        <a:off x="1535544" y="2554914"/>
        <a:ext cx="1306054" cy="1469311"/>
      </dsp:txXfrm>
    </dsp:sp>
    <dsp:sp modelId="{0DD47EF9-80C3-4FC2-A83A-263284BFCC92}">
      <dsp:nvSpPr>
        <dsp:cNvPr id="0" name=""/>
        <dsp:cNvSpPr/>
      </dsp:nvSpPr>
      <dsp:spPr>
        <a:xfrm>
          <a:off x="3429323" y="1604097"/>
          <a:ext cx="587724" cy="5877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63FA6-F13C-4704-BAAC-00F9BF7E67F1}">
      <dsp:nvSpPr>
        <dsp:cNvPr id="0" name=""/>
        <dsp:cNvSpPr/>
      </dsp:nvSpPr>
      <dsp:spPr>
        <a:xfrm>
          <a:off x="3070158"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a:t>Utilize Digital Platforms</a:t>
          </a:r>
          <a:endParaRPr lang="en-US" sz="1800" kern="1200"/>
        </a:p>
      </dsp:txBody>
      <dsp:txXfrm>
        <a:off x="3070158" y="2554914"/>
        <a:ext cx="1306054" cy="1469311"/>
      </dsp:txXfrm>
    </dsp:sp>
    <dsp:sp modelId="{1DC1B9A6-98A5-4134-942D-F6CC0C981282}">
      <dsp:nvSpPr>
        <dsp:cNvPr id="0" name=""/>
        <dsp:cNvSpPr/>
      </dsp:nvSpPr>
      <dsp:spPr>
        <a:xfrm>
          <a:off x="4963937" y="1604097"/>
          <a:ext cx="587724" cy="5877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7845C-EC88-4565-A1EA-A862D18016D3}">
      <dsp:nvSpPr>
        <dsp:cNvPr id="0" name=""/>
        <dsp:cNvSpPr/>
      </dsp:nvSpPr>
      <dsp:spPr>
        <a:xfrm>
          <a:off x="4604772"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a:t>Implement Interactive GIS Maps</a:t>
          </a:r>
          <a:endParaRPr lang="en-US" sz="1800" kern="1200"/>
        </a:p>
      </dsp:txBody>
      <dsp:txXfrm>
        <a:off x="4604772" y="2554914"/>
        <a:ext cx="1306054" cy="1469311"/>
      </dsp:txXfrm>
    </dsp:sp>
    <dsp:sp modelId="{06E299F5-F0E8-4337-9714-3A48620A8062}">
      <dsp:nvSpPr>
        <dsp:cNvPr id="0" name=""/>
        <dsp:cNvSpPr/>
      </dsp:nvSpPr>
      <dsp:spPr>
        <a:xfrm>
          <a:off x="6498551" y="1604097"/>
          <a:ext cx="587724" cy="5877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7F127-F2B9-454A-98E8-502B7AEA119F}">
      <dsp:nvSpPr>
        <dsp:cNvPr id="0" name=""/>
        <dsp:cNvSpPr/>
      </dsp:nvSpPr>
      <dsp:spPr>
        <a:xfrm>
          <a:off x="6139386"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a:t>Facilitate</a:t>
          </a:r>
          <a:r>
            <a:rPr lang="en-US" sz="1800" kern="1200"/>
            <a:t> m</a:t>
          </a:r>
          <a:r>
            <a:rPr lang="en-DM" sz="1800" kern="1200"/>
            <a:t>eetings and </a:t>
          </a:r>
          <a:r>
            <a:rPr lang="en-US" sz="1800" kern="1200"/>
            <a:t>w</a:t>
          </a:r>
          <a:r>
            <a:rPr lang="en-DM" sz="1800" kern="1200"/>
            <a:t>orkshops</a:t>
          </a:r>
          <a:endParaRPr lang="en-US" sz="1800" kern="1200"/>
        </a:p>
      </dsp:txBody>
      <dsp:txXfrm>
        <a:off x="6139386" y="2554914"/>
        <a:ext cx="1306054" cy="1469311"/>
      </dsp:txXfrm>
    </dsp:sp>
    <dsp:sp modelId="{4C5D1357-BFFB-401C-A148-DD1B2354923A}">
      <dsp:nvSpPr>
        <dsp:cNvPr id="0" name=""/>
        <dsp:cNvSpPr/>
      </dsp:nvSpPr>
      <dsp:spPr>
        <a:xfrm>
          <a:off x="8033166" y="1604097"/>
          <a:ext cx="587724" cy="5877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E99F8-0769-4C38-833B-9A98AD334F11}">
      <dsp:nvSpPr>
        <dsp:cNvPr id="0" name=""/>
        <dsp:cNvSpPr/>
      </dsp:nvSpPr>
      <dsp:spPr>
        <a:xfrm>
          <a:off x="7674001"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a:t>Publish Scientific Papers and Technical Bulletins</a:t>
          </a:r>
          <a:endParaRPr lang="en-US" sz="1800" kern="1200"/>
        </a:p>
      </dsp:txBody>
      <dsp:txXfrm>
        <a:off x="7674001" y="2554914"/>
        <a:ext cx="1306054" cy="1469311"/>
      </dsp:txXfrm>
    </dsp:sp>
    <dsp:sp modelId="{E6B7840F-3F54-4DDD-B80C-0784FA8EE641}">
      <dsp:nvSpPr>
        <dsp:cNvPr id="0" name=""/>
        <dsp:cNvSpPr/>
      </dsp:nvSpPr>
      <dsp:spPr>
        <a:xfrm>
          <a:off x="9567780" y="1604097"/>
          <a:ext cx="587724" cy="5877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40677-7B9B-4086-88AD-428CDB8115A0}">
      <dsp:nvSpPr>
        <dsp:cNvPr id="0" name=""/>
        <dsp:cNvSpPr/>
      </dsp:nvSpPr>
      <dsp:spPr>
        <a:xfrm>
          <a:off x="9208615" y="2554914"/>
          <a:ext cx="1306054" cy="146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DM" sz="1800" kern="1200"/>
            <a:t>Annual and Mid-term Reviews</a:t>
          </a:r>
          <a:endParaRPr lang="en-US" sz="1800" kern="1200"/>
        </a:p>
      </dsp:txBody>
      <dsp:txXfrm>
        <a:off x="9208615" y="2554914"/>
        <a:ext cx="1306054" cy="1469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BEEE3-05A1-418C-A753-8D2DC0A0649C}">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08DC3C-80CE-47FB-94DA-23B7E5EBD57B}">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89150">
            <a:lnSpc>
              <a:spcPct val="90000"/>
            </a:lnSpc>
            <a:spcBef>
              <a:spcPct val="0"/>
            </a:spcBef>
            <a:spcAft>
              <a:spcPct val="35000"/>
            </a:spcAft>
            <a:buNone/>
          </a:pPr>
          <a:r>
            <a:rPr lang="en-US" sz="4700" kern="1200"/>
            <a:t>Environmental</a:t>
          </a:r>
        </a:p>
      </dsp:txBody>
      <dsp:txXfrm>
        <a:off x="765914" y="2943510"/>
        <a:ext cx="4320000" cy="720000"/>
      </dsp:txXfrm>
    </dsp:sp>
    <dsp:sp modelId="{82528D84-D5FD-4C69-83D7-FB00EC6EDB10}">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D75291-B2E9-49E3-91B7-4FC042671175}">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89150">
            <a:lnSpc>
              <a:spcPct val="90000"/>
            </a:lnSpc>
            <a:spcBef>
              <a:spcPct val="0"/>
            </a:spcBef>
            <a:spcAft>
              <a:spcPct val="35000"/>
            </a:spcAft>
            <a:buNone/>
          </a:pPr>
          <a:r>
            <a:rPr lang="en-US" sz="4700" kern="1200"/>
            <a:t>Socio-Economic</a:t>
          </a:r>
        </a:p>
      </dsp:txBody>
      <dsp:txXfrm>
        <a:off x="5841914" y="2943510"/>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31D9D-2E38-43EF-99C5-4E0D2B5D2EFA}">
      <dsp:nvSpPr>
        <dsp:cNvPr id="0" name=""/>
        <dsp:cNvSpPr/>
      </dsp:nvSpPr>
      <dsp:spPr>
        <a:xfrm>
          <a:off x="131" y="722338"/>
          <a:ext cx="596531" cy="596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B81613-E36C-4624-8440-C12E8DACCDDF}">
      <dsp:nvSpPr>
        <dsp:cNvPr id="0" name=""/>
        <dsp:cNvSpPr/>
      </dsp:nvSpPr>
      <dsp:spPr>
        <a:xfrm>
          <a:off x="131" y="1477373"/>
          <a:ext cx="1704374" cy="2173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dirty="0"/>
            <a:t>Monitoring Progress</a:t>
          </a:r>
          <a:r>
            <a:rPr lang="en-US" sz="1400" kern="1200" dirty="0"/>
            <a:t>: M&amp;E systems help track the implementation of reforestation activities in real-time, ensuring that planting schedules and growth targets are adhered to.</a:t>
          </a:r>
        </a:p>
      </dsp:txBody>
      <dsp:txXfrm>
        <a:off x="131" y="1477373"/>
        <a:ext cx="1704374" cy="2173078"/>
      </dsp:txXfrm>
    </dsp:sp>
    <dsp:sp modelId="{11854684-6C36-434F-BCC8-287CBBF3B5F8}">
      <dsp:nvSpPr>
        <dsp:cNvPr id="0" name=""/>
        <dsp:cNvSpPr/>
      </dsp:nvSpPr>
      <dsp:spPr>
        <a:xfrm>
          <a:off x="131" y="3724173"/>
          <a:ext cx="1704374" cy="684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Example: Regular site visits, satellite imagery, and drone surveillance.</a:t>
          </a:r>
        </a:p>
      </dsp:txBody>
      <dsp:txXfrm>
        <a:off x="131" y="3724173"/>
        <a:ext cx="1704374" cy="684286"/>
      </dsp:txXfrm>
    </dsp:sp>
    <dsp:sp modelId="{0688BBA0-8663-4521-98E4-458F46372DC5}">
      <dsp:nvSpPr>
        <dsp:cNvPr id="0" name=""/>
        <dsp:cNvSpPr/>
      </dsp:nvSpPr>
      <dsp:spPr>
        <a:xfrm>
          <a:off x="2002772" y="722338"/>
          <a:ext cx="596531" cy="596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3EA04-D071-4F7D-8F58-B92BDD63A231}">
      <dsp:nvSpPr>
        <dsp:cNvPr id="0" name=""/>
        <dsp:cNvSpPr/>
      </dsp:nvSpPr>
      <dsp:spPr>
        <a:xfrm>
          <a:off x="2002772" y="1477373"/>
          <a:ext cx="1704374" cy="2173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Meeting Goals</a:t>
          </a:r>
          <a:r>
            <a:rPr lang="en-US" sz="1400" kern="1200"/>
            <a:t>: By comparing actual outcomes with planned objectives, M&amp;E ensures that the project stays on track and achieves its intended impact.</a:t>
          </a:r>
        </a:p>
      </dsp:txBody>
      <dsp:txXfrm>
        <a:off x="2002772" y="1477373"/>
        <a:ext cx="1704374" cy="2173078"/>
      </dsp:txXfrm>
    </dsp:sp>
    <dsp:sp modelId="{FCA90583-A7F2-4CE1-A5A9-001B5E625B87}">
      <dsp:nvSpPr>
        <dsp:cNvPr id="0" name=""/>
        <dsp:cNvSpPr/>
      </dsp:nvSpPr>
      <dsp:spPr>
        <a:xfrm>
          <a:off x="2002772" y="3724173"/>
          <a:ext cx="1704374" cy="684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Example: Measuring tree survival rates, growth metrics, and biodiversity indices.</a:t>
          </a:r>
        </a:p>
      </dsp:txBody>
      <dsp:txXfrm>
        <a:off x="2002772" y="3724173"/>
        <a:ext cx="1704374" cy="684286"/>
      </dsp:txXfrm>
    </dsp:sp>
    <dsp:sp modelId="{A2F045AB-7AA7-47BC-A380-F685D8B92521}">
      <dsp:nvSpPr>
        <dsp:cNvPr id="0" name=""/>
        <dsp:cNvSpPr/>
      </dsp:nvSpPr>
      <dsp:spPr>
        <a:xfrm>
          <a:off x="4005413" y="722338"/>
          <a:ext cx="596531" cy="596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91FE3-4A92-415D-A690-B7EDBF6F4AEB}">
      <dsp:nvSpPr>
        <dsp:cNvPr id="0" name=""/>
        <dsp:cNvSpPr/>
      </dsp:nvSpPr>
      <dsp:spPr>
        <a:xfrm>
          <a:off x="4005413" y="1477373"/>
          <a:ext cx="1704374" cy="2173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b="1" kern="1200"/>
            <a:t>Data-Driven Decisions</a:t>
          </a:r>
          <a:r>
            <a:rPr lang="en-US" sz="1400" kern="1200"/>
            <a:t>: Continuous data collection allows for timely adjustments to strategies and interventions, maximizing project success.</a:t>
          </a:r>
        </a:p>
      </dsp:txBody>
      <dsp:txXfrm>
        <a:off x="4005413" y="1477373"/>
        <a:ext cx="1704374" cy="2173078"/>
      </dsp:txXfrm>
    </dsp:sp>
    <dsp:sp modelId="{1D3947FC-030A-47B8-AE86-8C77E940BB7A}">
      <dsp:nvSpPr>
        <dsp:cNvPr id="0" name=""/>
        <dsp:cNvSpPr/>
      </dsp:nvSpPr>
      <dsp:spPr>
        <a:xfrm>
          <a:off x="4005413" y="3724173"/>
          <a:ext cx="1704374" cy="68428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AE560-926D-420E-8CEA-7C9834A18CA9}">
      <dsp:nvSpPr>
        <dsp:cNvPr id="0" name=""/>
        <dsp:cNvSpPr/>
      </dsp:nvSpPr>
      <dsp:spPr>
        <a:xfrm>
          <a:off x="0" y="2499"/>
          <a:ext cx="10515600" cy="1278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64282-9972-43C9-B4A9-8247C346115E}">
      <dsp:nvSpPr>
        <dsp:cNvPr id="0" name=""/>
        <dsp:cNvSpPr/>
      </dsp:nvSpPr>
      <dsp:spPr>
        <a:xfrm>
          <a:off x="386868" y="290253"/>
          <a:ext cx="704084" cy="703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D4A609-5894-40FC-9893-E3F50FB5B9A5}">
      <dsp:nvSpPr>
        <dsp:cNvPr id="0" name=""/>
        <dsp:cNvSpPr/>
      </dsp:nvSpPr>
      <dsp:spPr>
        <a:xfrm>
          <a:off x="1477821" y="2499"/>
          <a:ext cx="473202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just" defTabSz="800100">
            <a:lnSpc>
              <a:spcPct val="90000"/>
            </a:lnSpc>
            <a:spcBef>
              <a:spcPct val="0"/>
            </a:spcBef>
            <a:spcAft>
              <a:spcPct val="35000"/>
            </a:spcAft>
            <a:buNone/>
          </a:pPr>
          <a:r>
            <a:rPr lang="en-US" sz="1800" b="1" kern="1200" dirty="0"/>
            <a:t>Accountability</a:t>
          </a:r>
          <a:r>
            <a:rPr lang="en-US" sz="1800" kern="1200" dirty="0"/>
            <a:t>: M&amp;E ensures that all stakeholders, including funders, local communities, and governmental bodies, are kept informed about the project's progress and outcomes.</a:t>
          </a:r>
        </a:p>
      </dsp:txBody>
      <dsp:txXfrm>
        <a:off x="1477821" y="2499"/>
        <a:ext cx="4732020" cy="1280154"/>
      </dsp:txXfrm>
    </dsp:sp>
    <dsp:sp modelId="{E00EA3CD-976B-409E-AA7A-F09FAEB4D031}">
      <dsp:nvSpPr>
        <dsp:cNvPr id="0" name=""/>
        <dsp:cNvSpPr/>
      </dsp:nvSpPr>
      <dsp:spPr>
        <a:xfrm>
          <a:off x="6209841" y="2499"/>
          <a:ext cx="4109590" cy="127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1" tIns="135351" rIns="135351" bIns="135351" numCol="1" spcCol="1270" anchor="ctr" anchorCtr="0">
          <a:noAutofit/>
        </a:bodyPr>
        <a:lstStyle/>
        <a:p>
          <a:pPr marL="0" lvl="0" indent="0" algn="l" defTabSz="800100">
            <a:lnSpc>
              <a:spcPct val="90000"/>
            </a:lnSpc>
            <a:spcBef>
              <a:spcPct val="0"/>
            </a:spcBef>
            <a:spcAft>
              <a:spcPct val="35000"/>
            </a:spcAft>
            <a:buFont typeface="Wingdings" panose="05000000000000000000" pitchFamily="2" charset="2"/>
            <a:buNone/>
          </a:pPr>
          <a:r>
            <a:rPr lang="en-US" sz="1800" i="1" kern="1200" dirty="0"/>
            <a:t>Example: Regularly published M&amp;E reports and stakeholder meetings</a:t>
          </a:r>
          <a:r>
            <a:rPr lang="en-US" sz="1400" i="1" kern="1200" dirty="0"/>
            <a:t>.</a:t>
          </a:r>
        </a:p>
      </dsp:txBody>
      <dsp:txXfrm>
        <a:off x="6209841" y="2499"/>
        <a:ext cx="4109590" cy="1278904"/>
      </dsp:txXfrm>
    </dsp:sp>
    <dsp:sp modelId="{067E0F1F-8726-4131-A562-38A3B267F49A}">
      <dsp:nvSpPr>
        <dsp:cNvPr id="0" name=""/>
        <dsp:cNvSpPr/>
      </dsp:nvSpPr>
      <dsp:spPr>
        <a:xfrm>
          <a:off x="0" y="1538684"/>
          <a:ext cx="10515600" cy="12789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BEC8D-FAE5-47A5-98A5-A2BA7818537C}">
      <dsp:nvSpPr>
        <dsp:cNvPr id="0" name=""/>
        <dsp:cNvSpPr/>
      </dsp:nvSpPr>
      <dsp:spPr>
        <a:xfrm>
          <a:off x="386868" y="1826438"/>
          <a:ext cx="704084" cy="703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7ABFD-CCCE-40A1-8880-AF0C5353824E}">
      <dsp:nvSpPr>
        <dsp:cNvPr id="0" name=""/>
        <dsp:cNvSpPr/>
      </dsp:nvSpPr>
      <dsp:spPr>
        <a:xfrm>
          <a:off x="1477821" y="1538684"/>
          <a:ext cx="473202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844550">
            <a:lnSpc>
              <a:spcPct val="90000"/>
            </a:lnSpc>
            <a:spcBef>
              <a:spcPct val="0"/>
            </a:spcBef>
            <a:spcAft>
              <a:spcPct val="35000"/>
            </a:spcAft>
            <a:buNone/>
          </a:pPr>
          <a:r>
            <a:rPr lang="en-US" sz="1900" b="1" kern="1200" dirty="0"/>
            <a:t>Transparency</a:t>
          </a:r>
          <a:r>
            <a:rPr lang="en-US" sz="1900" kern="1200" dirty="0"/>
            <a:t>: Open sharing of M&amp;E findings promotes trust and collaboration among stakeholders.</a:t>
          </a:r>
        </a:p>
      </dsp:txBody>
      <dsp:txXfrm>
        <a:off x="1477821" y="1538684"/>
        <a:ext cx="4732020" cy="1280154"/>
      </dsp:txXfrm>
    </dsp:sp>
    <dsp:sp modelId="{B1A3D8DD-FBFC-409B-B47C-84CE272F00C7}">
      <dsp:nvSpPr>
        <dsp:cNvPr id="0" name=""/>
        <dsp:cNvSpPr/>
      </dsp:nvSpPr>
      <dsp:spPr>
        <a:xfrm>
          <a:off x="6209841" y="1538684"/>
          <a:ext cx="4109590" cy="127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1" tIns="135351" rIns="135351" bIns="135351" numCol="1" spcCol="1270" anchor="ctr" anchorCtr="0">
          <a:noAutofit/>
        </a:bodyPr>
        <a:lstStyle/>
        <a:p>
          <a:pPr marL="0" lvl="0" indent="0" algn="l" defTabSz="800100">
            <a:lnSpc>
              <a:spcPct val="90000"/>
            </a:lnSpc>
            <a:spcBef>
              <a:spcPct val="0"/>
            </a:spcBef>
            <a:spcAft>
              <a:spcPct val="35000"/>
            </a:spcAft>
            <a:buNone/>
          </a:pPr>
          <a:r>
            <a:rPr lang="en-US" sz="1800" i="1" kern="1200" dirty="0"/>
            <a:t>Example: Online dashboards and public access to M&amp;E data.</a:t>
          </a:r>
        </a:p>
      </dsp:txBody>
      <dsp:txXfrm>
        <a:off x="6209841" y="1538684"/>
        <a:ext cx="4109590" cy="1278904"/>
      </dsp:txXfrm>
    </dsp:sp>
    <dsp:sp modelId="{3A05DF31-90AC-4225-9383-1DCB67CDB8C3}">
      <dsp:nvSpPr>
        <dsp:cNvPr id="0" name=""/>
        <dsp:cNvSpPr/>
      </dsp:nvSpPr>
      <dsp:spPr>
        <a:xfrm>
          <a:off x="0" y="3074870"/>
          <a:ext cx="10515600" cy="12789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BED75-EFC5-45AA-B02B-B26558DD31E8}">
      <dsp:nvSpPr>
        <dsp:cNvPr id="0" name=""/>
        <dsp:cNvSpPr/>
      </dsp:nvSpPr>
      <dsp:spPr>
        <a:xfrm>
          <a:off x="386868" y="3362623"/>
          <a:ext cx="704084" cy="703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4F733-4473-4878-8E0D-93F57E952C86}">
      <dsp:nvSpPr>
        <dsp:cNvPr id="0" name=""/>
        <dsp:cNvSpPr/>
      </dsp:nvSpPr>
      <dsp:spPr>
        <a:xfrm>
          <a:off x="1477821" y="3074870"/>
          <a:ext cx="473202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844550">
            <a:lnSpc>
              <a:spcPct val="90000"/>
            </a:lnSpc>
            <a:spcBef>
              <a:spcPct val="0"/>
            </a:spcBef>
            <a:spcAft>
              <a:spcPct val="35000"/>
            </a:spcAft>
            <a:buNone/>
          </a:pPr>
          <a:r>
            <a:rPr lang="en-US" sz="1900" b="1" kern="1200" dirty="0"/>
            <a:t>Resource Management</a:t>
          </a:r>
          <a:r>
            <a:rPr lang="en-US" sz="1900" kern="1200" dirty="0"/>
            <a:t>: Ensures that resources (financial, human, and natural) are used efficiently and effectively.</a:t>
          </a:r>
        </a:p>
      </dsp:txBody>
      <dsp:txXfrm>
        <a:off x="1477821" y="3074870"/>
        <a:ext cx="4732020" cy="1280154"/>
      </dsp:txXfrm>
    </dsp:sp>
    <dsp:sp modelId="{3FF583ED-0ECE-413D-8DE9-AE68A2613B9F}">
      <dsp:nvSpPr>
        <dsp:cNvPr id="0" name=""/>
        <dsp:cNvSpPr/>
      </dsp:nvSpPr>
      <dsp:spPr>
        <a:xfrm>
          <a:off x="6209841" y="3074870"/>
          <a:ext cx="4109590" cy="127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51" tIns="135351" rIns="135351" bIns="135351" numCol="1" spcCol="1270" anchor="ctr" anchorCtr="0">
          <a:noAutofit/>
        </a:bodyPr>
        <a:lstStyle/>
        <a:p>
          <a:pPr marL="0" lvl="0" indent="0" algn="l" defTabSz="800100">
            <a:lnSpc>
              <a:spcPct val="90000"/>
            </a:lnSpc>
            <a:spcBef>
              <a:spcPct val="0"/>
            </a:spcBef>
            <a:spcAft>
              <a:spcPct val="35000"/>
            </a:spcAft>
            <a:buNone/>
          </a:pPr>
          <a:r>
            <a:rPr lang="en-US" sz="1800" i="1" kern="1200" dirty="0"/>
            <a:t>Example: Tracking budget expenditures against project milestones.</a:t>
          </a:r>
        </a:p>
      </dsp:txBody>
      <dsp:txXfrm>
        <a:off x="6209841" y="3074870"/>
        <a:ext cx="4109590" cy="12789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69A8F-4EAF-4A0B-BB67-BAA08707E12A}">
      <dsp:nvSpPr>
        <dsp:cNvPr id="0" name=""/>
        <dsp:cNvSpPr/>
      </dsp:nvSpPr>
      <dsp:spPr>
        <a:xfrm>
          <a:off x="989853" y="1098982"/>
          <a:ext cx="1462463" cy="14624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B8887-2296-430E-A7EE-3D4B96B65230}">
      <dsp:nvSpPr>
        <dsp:cNvPr id="0" name=""/>
        <dsp:cNvSpPr/>
      </dsp:nvSpPr>
      <dsp:spPr>
        <a:xfrm>
          <a:off x="132687" y="3134952"/>
          <a:ext cx="3249918" cy="2256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n-US" sz="1400" b="1" kern="1200" dirty="0"/>
            <a:t>Summary</a:t>
          </a:r>
          <a:r>
            <a:rPr lang="en-US" sz="1400" kern="1200" dirty="0"/>
            <a:t>: M&amp;E plays a pivotal role in reforestation by tracking progress, identifying challenges, and </a:t>
          </a:r>
          <a:r>
            <a:rPr lang="en-US" sz="1600" kern="1200" dirty="0"/>
            <a:t>ensuring</a:t>
          </a:r>
          <a:r>
            <a:rPr lang="en-US" sz="1400" kern="1200" dirty="0"/>
            <a:t> accountability and transparency</a:t>
          </a:r>
          <a:r>
            <a:rPr lang="en-US" sz="1100" kern="1200" dirty="0"/>
            <a:t>.</a:t>
          </a:r>
        </a:p>
      </dsp:txBody>
      <dsp:txXfrm>
        <a:off x="132687" y="3134952"/>
        <a:ext cx="3249918" cy="2256210"/>
      </dsp:txXfrm>
    </dsp:sp>
    <dsp:sp modelId="{5EE16C1F-A03E-4687-917C-FBCEA407E53B}">
      <dsp:nvSpPr>
        <dsp:cNvPr id="0" name=""/>
        <dsp:cNvSpPr/>
      </dsp:nvSpPr>
      <dsp:spPr>
        <a:xfrm>
          <a:off x="4808508" y="1438034"/>
          <a:ext cx="1462463" cy="14624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3CE29-4F52-4915-9DBA-5C584C180EBA}">
      <dsp:nvSpPr>
        <dsp:cNvPr id="0" name=""/>
        <dsp:cNvSpPr/>
      </dsp:nvSpPr>
      <dsp:spPr>
        <a:xfrm>
          <a:off x="3914780" y="3317720"/>
          <a:ext cx="3249918"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n-US" sz="1400" b="1" kern="1200" dirty="0"/>
            <a:t>Impact</a:t>
          </a:r>
          <a:r>
            <a:rPr lang="en-US" sz="1400" kern="1200" dirty="0"/>
            <a:t>: Effective M&amp;E leads to more </a:t>
          </a:r>
          <a:r>
            <a:rPr lang="en-US" sz="1600" kern="1200" dirty="0"/>
            <a:t>successful</a:t>
          </a:r>
          <a:r>
            <a:rPr lang="en-US" sz="1400" kern="1200" dirty="0"/>
            <a:t> reforestation projects, contributing to environmental sustainability and community wellbeing.</a:t>
          </a:r>
        </a:p>
      </dsp:txBody>
      <dsp:txXfrm>
        <a:off x="3914780" y="3317720"/>
        <a:ext cx="3249918" cy="900000"/>
      </dsp:txXfrm>
    </dsp:sp>
    <dsp:sp modelId="{E2FF1E0A-8EC8-4C37-8906-1087150930EF}">
      <dsp:nvSpPr>
        <dsp:cNvPr id="0" name=""/>
        <dsp:cNvSpPr/>
      </dsp:nvSpPr>
      <dsp:spPr>
        <a:xfrm>
          <a:off x="8627162" y="1438034"/>
          <a:ext cx="1462463" cy="14624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C16ED-4CD3-4095-855B-A6979D8CA9CD}">
      <dsp:nvSpPr>
        <dsp:cNvPr id="0" name=""/>
        <dsp:cNvSpPr/>
      </dsp:nvSpPr>
      <dsp:spPr>
        <a:xfrm>
          <a:off x="7760864" y="3317720"/>
          <a:ext cx="3249918"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n-US" sz="1400" b="1" kern="1200" dirty="0"/>
            <a:t>Call to </a:t>
          </a:r>
          <a:r>
            <a:rPr lang="en-US" sz="1600" b="1" kern="1200" dirty="0"/>
            <a:t>Action</a:t>
          </a:r>
          <a:r>
            <a:rPr lang="en-US" sz="1400" kern="1200" dirty="0"/>
            <a:t>: Encourage stakeholders to invest in robust M&amp;E systems to enhance the effectiveness of reforestation efforts.</a:t>
          </a:r>
        </a:p>
      </dsp:txBody>
      <dsp:txXfrm>
        <a:off x="7760864" y="3317720"/>
        <a:ext cx="3249918" cy="90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15C35-D3B3-40F8-A845-72F1060FEB34}">
      <dsp:nvSpPr>
        <dsp:cNvPr id="0" name=""/>
        <dsp:cNvSpPr/>
      </dsp:nvSpPr>
      <dsp:spPr>
        <a:xfrm>
          <a:off x="1138979" y="107116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83BA8-F375-4539-94DF-D9EEDC2B9BDB}">
      <dsp:nvSpPr>
        <dsp:cNvPr id="0" name=""/>
        <dsp:cNvSpPr/>
      </dsp:nvSpPr>
      <dsp:spPr>
        <a:xfrm>
          <a:off x="569079" y="2335175"/>
          <a:ext cx="2072362"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Regular Monitoring (Indicators and Metrics</a:t>
          </a:r>
          <a:r>
            <a:rPr lang="en-US" sz="1600" kern="1200" dirty="0"/>
            <a:t>)</a:t>
          </a:r>
        </a:p>
      </dsp:txBody>
      <dsp:txXfrm>
        <a:off x="569079" y="2335175"/>
        <a:ext cx="2072362" cy="945000"/>
      </dsp:txXfrm>
    </dsp:sp>
    <dsp:sp modelId="{F8A3D490-B720-473C-8E4C-9DA245392D71}">
      <dsp:nvSpPr>
        <dsp:cNvPr id="0" name=""/>
        <dsp:cNvSpPr/>
      </dsp:nvSpPr>
      <dsp:spPr>
        <a:xfrm>
          <a:off x="3574005" y="1071162"/>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612FB-8B2F-48B6-A806-F29C48A0B4B0}">
      <dsp:nvSpPr>
        <dsp:cNvPr id="0" name=""/>
        <dsp:cNvSpPr/>
      </dsp:nvSpPr>
      <dsp:spPr>
        <a:xfrm>
          <a:off x="3004105" y="2335175"/>
          <a:ext cx="2072362"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Data Collection Methods</a:t>
          </a:r>
        </a:p>
      </dsp:txBody>
      <dsp:txXfrm>
        <a:off x="3004105" y="2335175"/>
        <a:ext cx="2072362" cy="945000"/>
      </dsp:txXfrm>
    </dsp:sp>
    <dsp:sp modelId="{AB345841-88A1-4FBE-9FDF-BD91C7FE8A88}">
      <dsp:nvSpPr>
        <dsp:cNvPr id="0" name=""/>
        <dsp:cNvSpPr/>
      </dsp:nvSpPr>
      <dsp:spPr>
        <a:xfrm>
          <a:off x="6009031" y="1071162"/>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599DF-A777-4DF0-9191-F2439C1EA7E4}">
      <dsp:nvSpPr>
        <dsp:cNvPr id="0" name=""/>
        <dsp:cNvSpPr/>
      </dsp:nvSpPr>
      <dsp:spPr>
        <a:xfrm>
          <a:off x="5439131" y="2335175"/>
          <a:ext cx="2072362"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t>Data Management System</a:t>
          </a:r>
        </a:p>
      </dsp:txBody>
      <dsp:txXfrm>
        <a:off x="5439131" y="2335175"/>
        <a:ext cx="2072362" cy="945000"/>
      </dsp:txXfrm>
    </dsp:sp>
    <dsp:sp modelId="{5F2A24E4-7EB3-4315-A15F-0CD68632D0DA}">
      <dsp:nvSpPr>
        <dsp:cNvPr id="0" name=""/>
        <dsp:cNvSpPr/>
      </dsp:nvSpPr>
      <dsp:spPr>
        <a:xfrm>
          <a:off x="8444057" y="1071162"/>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9BB7E9-BE51-4182-BB40-0ADD696D6AEA}">
      <dsp:nvSpPr>
        <dsp:cNvPr id="0" name=""/>
        <dsp:cNvSpPr/>
      </dsp:nvSpPr>
      <dsp:spPr>
        <a:xfrm>
          <a:off x="7874157" y="2335175"/>
          <a:ext cx="2072362"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Reporting and Communication</a:t>
          </a:r>
        </a:p>
      </dsp:txBody>
      <dsp:txXfrm>
        <a:off x="7874157" y="2335175"/>
        <a:ext cx="2072362" cy="94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8ACFF-89B9-4CD6-810E-780DED0B8634}">
      <dsp:nvSpPr>
        <dsp:cNvPr id="0" name=""/>
        <dsp:cNvSpPr/>
      </dsp:nvSpPr>
      <dsp:spPr>
        <a:xfrm>
          <a:off x="0" y="2499"/>
          <a:ext cx="10515600" cy="12789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D90721-9FC1-4903-9D2B-C023CE991131}">
      <dsp:nvSpPr>
        <dsp:cNvPr id="0" name=""/>
        <dsp:cNvSpPr/>
      </dsp:nvSpPr>
      <dsp:spPr>
        <a:xfrm>
          <a:off x="386868" y="290253"/>
          <a:ext cx="704084" cy="7033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DCD5FA-17D2-4ACD-8F47-FCAAAA04DB5D}">
      <dsp:nvSpPr>
        <dsp:cNvPr id="0" name=""/>
        <dsp:cNvSpPr/>
      </dsp:nvSpPr>
      <dsp:spPr>
        <a:xfrm>
          <a:off x="1477821" y="2499"/>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889000">
            <a:lnSpc>
              <a:spcPct val="90000"/>
            </a:lnSpc>
            <a:spcBef>
              <a:spcPct val="0"/>
            </a:spcBef>
            <a:spcAft>
              <a:spcPct val="35000"/>
            </a:spcAft>
            <a:buNone/>
          </a:pPr>
          <a:r>
            <a:rPr lang="en-US" sz="2000" b="1" i="1" u="sng" kern="1200" dirty="0"/>
            <a:t>Digitized field </a:t>
          </a:r>
          <a:r>
            <a:rPr lang="en-DM" sz="2000" b="1" i="1" u="sng" kern="1200" dirty="0"/>
            <a:t>Observation Forms</a:t>
          </a:r>
          <a:r>
            <a:rPr lang="en-US" sz="2000" b="1" i="1" u="sng" kern="1200" dirty="0"/>
            <a:t>, data sheets and registers</a:t>
          </a:r>
          <a:r>
            <a:rPr lang="en-DM" sz="2000" b="1" i="1" u="sng" kern="1200" dirty="0"/>
            <a:t>: </a:t>
          </a:r>
          <a:r>
            <a:rPr lang="en-US" sz="1800" kern="1200" dirty="0"/>
            <a:t>Pa</a:t>
          </a:r>
          <a:r>
            <a:rPr lang="en-DM" sz="1800" kern="1200" dirty="0"/>
            <a:t>per-based forms</a:t>
          </a:r>
          <a:r>
            <a:rPr lang="en-US" sz="1800" kern="1200" dirty="0"/>
            <a:t>, </a:t>
          </a:r>
          <a:r>
            <a:rPr lang="en-DM" sz="1800" kern="1200" dirty="0"/>
            <a:t>standardized data sheets and registers </a:t>
          </a:r>
          <a:r>
            <a:rPr lang="en-US" sz="1800" kern="1200" dirty="0"/>
            <a:t>used to record</a:t>
          </a:r>
          <a:r>
            <a:rPr lang="en-DM" sz="1800" kern="1200" dirty="0"/>
            <a:t> planting activities, tree survival rates, growth measurements, and any signs of pests, diseases, tree species, planting density, tree measurements (height, diameter), maintenance activities, and other relevant parameters </a:t>
          </a:r>
          <a:r>
            <a:rPr lang="en-US" sz="1800" kern="1200" dirty="0"/>
            <a:t>will be digitized.</a:t>
          </a:r>
          <a:r>
            <a:rPr lang="en-DM" sz="1800" kern="1200" dirty="0"/>
            <a:t> </a:t>
          </a:r>
          <a:endParaRPr lang="en-US" sz="1800" kern="1200" dirty="0"/>
        </a:p>
      </dsp:txBody>
      <dsp:txXfrm>
        <a:off x="1477821" y="2499"/>
        <a:ext cx="8841610" cy="1280154"/>
      </dsp:txXfrm>
    </dsp:sp>
    <dsp:sp modelId="{70174993-F94C-49B2-8C60-BF80DD210254}">
      <dsp:nvSpPr>
        <dsp:cNvPr id="0" name=""/>
        <dsp:cNvSpPr/>
      </dsp:nvSpPr>
      <dsp:spPr>
        <a:xfrm>
          <a:off x="0" y="1538684"/>
          <a:ext cx="10515600" cy="12789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6C126A-B2CB-4372-A2DC-FAFEDA3C7002}">
      <dsp:nvSpPr>
        <dsp:cNvPr id="0" name=""/>
        <dsp:cNvSpPr/>
      </dsp:nvSpPr>
      <dsp:spPr>
        <a:xfrm>
          <a:off x="386868" y="1826438"/>
          <a:ext cx="704084" cy="7033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8EA165-B0D7-4B5C-8733-6978BE77548C}">
      <dsp:nvSpPr>
        <dsp:cNvPr id="0" name=""/>
        <dsp:cNvSpPr/>
      </dsp:nvSpPr>
      <dsp:spPr>
        <a:xfrm>
          <a:off x="1477821" y="1538684"/>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889000">
            <a:lnSpc>
              <a:spcPct val="90000"/>
            </a:lnSpc>
            <a:spcBef>
              <a:spcPct val="0"/>
            </a:spcBef>
            <a:spcAft>
              <a:spcPct val="35000"/>
            </a:spcAft>
            <a:buNone/>
          </a:pPr>
          <a:r>
            <a:rPr lang="en-DM" sz="2000" b="1" i="1" u="sng" kern="1200" dirty="0"/>
            <a:t>Mobile Data Collection:</a:t>
          </a:r>
          <a:r>
            <a:rPr lang="en-DM" sz="2000" i="1" u="sng" kern="1200" dirty="0"/>
            <a:t> </a:t>
          </a:r>
          <a:r>
            <a:rPr lang="en-DM" sz="1900" kern="1200" dirty="0"/>
            <a:t>Mobile data collection apps enable real-time data collection, entry, and synchronization using smartphones or tablets, facilitating efficient data capture in the field and reducing manual data entry errors. </a:t>
          </a:r>
          <a:endParaRPr lang="en-US" sz="1900" kern="1200" dirty="0"/>
        </a:p>
      </dsp:txBody>
      <dsp:txXfrm>
        <a:off x="1477821" y="1538684"/>
        <a:ext cx="8841610" cy="1280154"/>
      </dsp:txXfrm>
    </dsp:sp>
    <dsp:sp modelId="{6D18700C-B1D0-4F0D-8458-564AF23B2B4A}">
      <dsp:nvSpPr>
        <dsp:cNvPr id="0" name=""/>
        <dsp:cNvSpPr/>
      </dsp:nvSpPr>
      <dsp:spPr>
        <a:xfrm>
          <a:off x="0" y="3074870"/>
          <a:ext cx="10515600" cy="12789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260A2-2067-4AED-B139-A6275C8687CB}">
      <dsp:nvSpPr>
        <dsp:cNvPr id="0" name=""/>
        <dsp:cNvSpPr/>
      </dsp:nvSpPr>
      <dsp:spPr>
        <a:xfrm>
          <a:off x="386868" y="3362623"/>
          <a:ext cx="704084" cy="7033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4C43A4-DC9D-4B9B-AAF6-A898E64E9F11}">
      <dsp:nvSpPr>
        <dsp:cNvPr id="0" name=""/>
        <dsp:cNvSpPr/>
      </dsp:nvSpPr>
      <dsp:spPr>
        <a:xfrm>
          <a:off x="1477821" y="3074870"/>
          <a:ext cx="8841610" cy="1280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83" tIns="135483" rIns="135483" bIns="135483" numCol="1" spcCol="1270" anchor="ctr" anchorCtr="0">
          <a:noAutofit/>
        </a:bodyPr>
        <a:lstStyle/>
        <a:p>
          <a:pPr marL="0" lvl="0" indent="0" algn="l" defTabSz="1022350">
            <a:lnSpc>
              <a:spcPct val="90000"/>
            </a:lnSpc>
            <a:spcBef>
              <a:spcPct val="0"/>
            </a:spcBef>
            <a:spcAft>
              <a:spcPct val="35000"/>
            </a:spcAft>
            <a:buNone/>
          </a:pPr>
          <a:r>
            <a:rPr lang="en-DM" sz="2300" b="1" i="1" u="sng" kern="1200" dirty="0"/>
            <a:t>Photographic Documentation: </a:t>
          </a:r>
          <a:r>
            <a:rPr lang="en-DM" sz="2300" kern="1200" dirty="0"/>
            <a:t>Photographs or videos taken at regular intervals provide visual documentation of reforestation activities, changes in vegetation cover, and tree growth over time. </a:t>
          </a:r>
          <a:endParaRPr lang="en-US" sz="2300" kern="1200" dirty="0"/>
        </a:p>
      </dsp:txBody>
      <dsp:txXfrm>
        <a:off x="1477821" y="3074870"/>
        <a:ext cx="8841610" cy="1280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74120-CB4F-4CF7-B1A7-F846DF30A01D}">
      <dsp:nvSpPr>
        <dsp:cNvPr id="0" name=""/>
        <dsp:cNvSpPr/>
      </dsp:nvSpPr>
      <dsp:spPr>
        <a:xfrm>
          <a:off x="0" y="11123"/>
          <a:ext cx="11667744" cy="112317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0D1BC-D6B9-4A68-B7A4-426A23DDAA9C}">
      <dsp:nvSpPr>
        <dsp:cNvPr id="0" name=""/>
        <dsp:cNvSpPr/>
      </dsp:nvSpPr>
      <dsp:spPr>
        <a:xfrm>
          <a:off x="199245" y="5283"/>
          <a:ext cx="898778" cy="11348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92F4B-6794-46E1-B66B-CB8AC9EE452A}">
      <dsp:nvSpPr>
        <dsp:cNvPr id="0" name=""/>
        <dsp:cNvSpPr/>
      </dsp:nvSpPr>
      <dsp:spPr>
        <a:xfrm>
          <a:off x="1297269" y="11123"/>
          <a:ext cx="10250097" cy="134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33" tIns="142033" rIns="142033" bIns="142033" numCol="1" spcCol="1270" anchor="ctr" anchorCtr="0">
          <a:noAutofit/>
        </a:bodyPr>
        <a:lstStyle/>
        <a:p>
          <a:pPr marL="0" lvl="0" indent="0" algn="l" defTabSz="889000">
            <a:lnSpc>
              <a:spcPct val="100000"/>
            </a:lnSpc>
            <a:spcBef>
              <a:spcPct val="0"/>
            </a:spcBef>
            <a:spcAft>
              <a:spcPct val="35000"/>
            </a:spcAft>
            <a:buNone/>
          </a:pPr>
          <a:r>
            <a:rPr lang="en-DM" sz="2000" b="1" kern="1200" dirty="0">
              <a:solidFill>
                <a:schemeClr val="bg1"/>
              </a:solidFill>
            </a:rPr>
            <a:t>Vegetation Sampling Tools</a:t>
          </a:r>
          <a:r>
            <a:rPr lang="en-DM" sz="2000" kern="1200" dirty="0">
              <a:solidFill>
                <a:schemeClr val="bg1"/>
              </a:solidFill>
            </a:rPr>
            <a:t>: Quadrats, transects, and plot sampling techniques are used to systematically sample vegetation within reforestation sites, measure species diversity, vegetation cover, and assess ecological indicators such as plant community composition.</a:t>
          </a:r>
          <a:endParaRPr lang="en-US" sz="2000" kern="1200" dirty="0">
            <a:solidFill>
              <a:schemeClr val="bg1"/>
            </a:solidFill>
          </a:endParaRPr>
        </a:p>
      </dsp:txBody>
      <dsp:txXfrm>
        <a:off x="1297269" y="11123"/>
        <a:ext cx="10250097" cy="1342045"/>
      </dsp:txXfrm>
    </dsp:sp>
    <dsp:sp modelId="{C44193F6-E179-4488-8713-A9B3ED28391A}">
      <dsp:nvSpPr>
        <dsp:cNvPr id="0" name=""/>
        <dsp:cNvSpPr/>
      </dsp:nvSpPr>
      <dsp:spPr>
        <a:xfrm>
          <a:off x="0" y="1643341"/>
          <a:ext cx="11667744" cy="112317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4AC14F-5C8B-4E43-AAE3-B459D861D371}">
      <dsp:nvSpPr>
        <dsp:cNvPr id="0" name=""/>
        <dsp:cNvSpPr/>
      </dsp:nvSpPr>
      <dsp:spPr>
        <a:xfrm>
          <a:off x="54611" y="1717085"/>
          <a:ext cx="1188045" cy="975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484B2-FF81-4B95-879B-50B9F2AA0CFD}">
      <dsp:nvSpPr>
        <dsp:cNvPr id="0" name=""/>
        <dsp:cNvSpPr/>
      </dsp:nvSpPr>
      <dsp:spPr>
        <a:xfrm>
          <a:off x="1297269" y="1643341"/>
          <a:ext cx="5250484" cy="134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33" tIns="142033" rIns="142033" bIns="142033" numCol="1" spcCol="1270" anchor="ctr" anchorCtr="0">
          <a:noAutofit/>
        </a:bodyPr>
        <a:lstStyle/>
        <a:p>
          <a:pPr marL="0" lvl="0" indent="0" algn="l" defTabSz="622300">
            <a:lnSpc>
              <a:spcPct val="100000"/>
            </a:lnSpc>
            <a:spcBef>
              <a:spcPct val="0"/>
            </a:spcBef>
            <a:spcAft>
              <a:spcPct val="35000"/>
            </a:spcAft>
            <a:buNone/>
          </a:pPr>
          <a:r>
            <a:rPr lang="en-DM" sz="1400" b="1" kern="1200" dirty="0">
              <a:solidFill>
                <a:schemeClr val="bg1"/>
              </a:solidFill>
            </a:rPr>
            <a:t>Remote Sensing Technology</a:t>
          </a:r>
          <a:r>
            <a:rPr lang="en-DM" sz="1400" kern="1200" dirty="0">
              <a:solidFill>
                <a:schemeClr val="bg1"/>
              </a:solidFill>
            </a:rPr>
            <a:t>: Remote Sensing Technology plays a critical role in monitoring reforestation projects, offering a scalable and efficient means to track vegetation changes, forest health, and the progress of reforestation efforts over time. </a:t>
          </a:r>
          <a:endParaRPr lang="en-US" sz="1400" kern="1200" dirty="0">
            <a:solidFill>
              <a:schemeClr val="bg1"/>
            </a:solidFill>
          </a:endParaRPr>
        </a:p>
      </dsp:txBody>
      <dsp:txXfrm>
        <a:off x="1297269" y="1643341"/>
        <a:ext cx="5250484" cy="1342045"/>
      </dsp:txXfrm>
    </dsp:sp>
    <dsp:sp modelId="{E3A337C0-ECCF-49E1-8031-CDAEAD83DF4D}">
      <dsp:nvSpPr>
        <dsp:cNvPr id="0" name=""/>
        <dsp:cNvSpPr/>
      </dsp:nvSpPr>
      <dsp:spPr>
        <a:xfrm>
          <a:off x="6547753" y="1643341"/>
          <a:ext cx="4999612" cy="134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33" tIns="142033" rIns="142033" bIns="142033" numCol="1" spcCol="1270" anchor="ctr" anchorCtr="0">
          <a:noAutofit/>
        </a:bodyPr>
        <a:lstStyle/>
        <a:p>
          <a:pPr marL="0" lvl="0" indent="0" algn="l" defTabSz="800100">
            <a:lnSpc>
              <a:spcPct val="100000"/>
            </a:lnSpc>
            <a:spcBef>
              <a:spcPct val="0"/>
            </a:spcBef>
            <a:spcAft>
              <a:spcPct val="35000"/>
            </a:spcAft>
            <a:buNone/>
          </a:pPr>
          <a:endParaRPr lang="en-DM" sz="1800" kern="1200"/>
        </a:p>
      </dsp:txBody>
      <dsp:txXfrm>
        <a:off x="6547753" y="1643341"/>
        <a:ext cx="4999612" cy="1342045"/>
      </dsp:txXfrm>
    </dsp:sp>
    <dsp:sp modelId="{E9FCB7CA-88A2-449C-A75F-EC95E5AC7DCA}">
      <dsp:nvSpPr>
        <dsp:cNvPr id="0" name=""/>
        <dsp:cNvSpPr/>
      </dsp:nvSpPr>
      <dsp:spPr>
        <a:xfrm>
          <a:off x="0" y="3275558"/>
          <a:ext cx="11667744" cy="112317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E5DCA-58F8-4F85-BA37-38A2BAE114C8}">
      <dsp:nvSpPr>
        <dsp:cNvPr id="0" name=""/>
        <dsp:cNvSpPr/>
      </dsp:nvSpPr>
      <dsp:spPr>
        <a:xfrm>
          <a:off x="0" y="3396430"/>
          <a:ext cx="1297269" cy="88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5AFD2A-A233-4416-A8D8-20D776D6EB1A}">
      <dsp:nvSpPr>
        <dsp:cNvPr id="0" name=""/>
        <dsp:cNvSpPr/>
      </dsp:nvSpPr>
      <dsp:spPr>
        <a:xfrm>
          <a:off x="1297269" y="3275558"/>
          <a:ext cx="10250097" cy="134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033" tIns="142033" rIns="142033" bIns="142033" numCol="1" spcCol="1270" anchor="ctr" anchorCtr="0">
          <a:noAutofit/>
        </a:bodyPr>
        <a:lstStyle/>
        <a:p>
          <a:pPr marL="0" lvl="0" indent="0" algn="l" defTabSz="889000">
            <a:lnSpc>
              <a:spcPct val="100000"/>
            </a:lnSpc>
            <a:spcBef>
              <a:spcPct val="0"/>
            </a:spcBef>
            <a:spcAft>
              <a:spcPct val="35000"/>
            </a:spcAft>
            <a:buNone/>
          </a:pPr>
          <a:r>
            <a:rPr lang="en-DM" sz="2000" b="1" kern="1200" dirty="0">
              <a:solidFill>
                <a:schemeClr val="bg1"/>
              </a:solidFill>
            </a:rPr>
            <a:t>Soil Sampling Kits</a:t>
          </a:r>
          <a:r>
            <a:rPr lang="en-DM" sz="2000" kern="1200" dirty="0">
              <a:solidFill>
                <a:schemeClr val="bg1"/>
              </a:solidFill>
            </a:rPr>
            <a:t>: Soil sampling kits </a:t>
          </a:r>
          <a:r>
            <a:rPr lang="en-US" sz="2000" kern="1200" dirty="0">
              <a:solidFill>
                <a:schemeClr val="bg1"/>
              </a:solidFill>
            </a:rPr>
            <a:t>can be</a:t>
          </a:r>
          <a:r>
            <a:rPr lang="en-DM" sz="2000" kern="1200" dirty="0">
              <a:solidFill>
                <a:schemeClr val="bg1"/>
              </a:solidFill>
            </a:rPr>
            <a:t> used to collect soil samples from reforestation sites for analysis of soil fertility, pH levels, nutrient content, and other soil properties that can impact tree growth and ecosystem health.</a:t>
          </a:r>
          <a:endParaRPr lang="en-US" sz="2000" kern="1200" dirty="0">
            <a:solidFill>
              <a:schemeClr val="bg1"/>
            </a:solidFill>
          </a:endParaRPr>
        </a:p>
      </dsp:txBody>
      <dsp:txXfrm>
        <a:off x="1297269" y="3275558"/>
        <a:ext cx="10250097" cy="13420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E4A5F-F05D-43FD-A7ED-2F81E9AF63DC}">
      <dsp:nvSpPr>
        <dsp:cNvPr id="0" name=""/>
        <dsp:cNvSpPr/>
      </dsp:nvSpPr>
      <dsp:spPr>
        <a:xfrm>
          <a:off x="1011165" y="18717"/>
          <a:ext cx="1262945" cy="12629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15E10-E238-4966-AD00-CF9E52206DB4}">
      <dsp:nvSpPr>
        <dsp:cNvPr id="0" name=""/>
        <dsp:cNvSpPr/>
      </dsp:nvSpPr>
      <dsp:spPr>
        <a:xfrm>
          <a:off x="1276383" y="283935"/>
          <a:ext cx="732508" cy="732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32B00A-D30B-4849-ACAC-87A09D0DFDC3}">
      <dsp:nvSpPr>
        <dsp:cNvPr id="0" name=""/>
        <dsp:cNvSpPr/>
      </dsp:nvSpPr>
      <dsp:spPr>
        <a:xfrm>
          <a:off x="2544741" y="18717"/>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Quantum GIS</a:t>
          </a:r>
          <a:endParaRPr lang="en-US" sz="2400" kern="1200"/>
        </a:p>
      </dsp:txBody>
      <dsp:txXfrm>
        <a:off x="2544741" y="18717"/>
        <a:ext cx="2976943" cy="1262945"/>
      </dsp:txXfrm>
    </dsp:sp>
    <dsp:sp modelId="{9F88EE2C-183C-4AD3-B174-6DACE276BEAE}">
      <dsp:nvSpPr>
        <dsp:cNvPr id="0" name=""/>
        <dsp:cNvSpPr/>
      </dsp:nvSpPr>
      <dsp:spPr>
        <a:xfrm>
          <a:off x="6040394" y="18717"/>
          <a:ext cx="1262945" cy="12629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D83DB-1A99-4A16-802D-B53593A2733A}">
      <dsp:nvSpPr>
        <dsp:cNvPr id="0" name=""/>
        <dsp:cNvSpPr/>
      </dsp:nvSpPr>
      <dsp:spPr>
        <a:xfrm>
          <a:off x="6305613" y="283935"/>
          <a:ext cx="732508" cy="732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106CB8-C132-4605-9286-3B5E463A1D52}">
      <dsp:nvSpPr>
        <dsp:cNvPr id="0" name=""/>
        <dsp:cNvSpPr/>
      </dsp:nvSpPr>
      <dsp:spPr>
        <a:xfrm>
          <a:off x="7601419" y="91867"/>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533400">
            <a:lnSpc>
              <a:spcPct val="100000"/>
            </a:lnSpc>
            <a:spcBef>
              <a:spcPct val="0"/>
            </a:spcBef>
            <a:spcAft>
              <a:spcPct val="35000"/>
            </a:spcAft>
            <a:buNone/>
          </a:pPr>
          <a:r>
            <a:rPr lang="en-US" sz="1200" kern="1200" dirty="0"/>
            <a:t>QGIS (Quantum GIS) is a powerful, open-source Geographic Information System (GIS) that is widely used for analyzing spatial data, including data related to reforestation projects. It offers a variety of tools and functionalities that can help in the planning, monitoring, and evaluation of reforestation efforts. </a:t>
          </a:r>
        </a:p>
      </dsp:txBody>
      <dsp:txXfrm>
        <a:off x="7601419" y="91867"/>
        <a:ext cx="2976943" cy="1262945"/>
      </dsp:txXfrm>
    </dsp:sp>
    <dsp:sp modelId="{A42681AD-FACB-487A-A890-93A43BAA18FE}">
      <dsp:nvSpPr>
        <dsp:cNvPr id="0" name=""/>
        <dsp:cNvSpPr/>
      </dsp:nvSpPr>
      <dsp:spPr>
        <a:xfrm>
          <a:off x="1011165" y="2267217"/>
          <a:ext cx="1262945" cy="12629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0ED37A-94F1-49E0-A480-0BDF7944E6A4}">
      <dsp:nvSpPr>
        <dsp:cNvPr id="0" name=""/>
        <dsp:cNvSpPr/>
      </dsp:nvSpPr>
      <dsp:spPr>
        <a:xfrm>
          <a:off x="1276383" y="2532436"/>
          <a:ext cx="732508" cy="732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EBA4F9-FE3D-456A-A27A-7139751CF616}">
      <dsp:nvSpPr>
        <dsp:cNvPr id="0" name=""/>
        <dsp:cNvSpPr/>
      </dsp:nvSpPr>
      <dsp:spPr>
        <a:xfrm>
          <a:off x="2544741" y="2267217"/>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Microsoft Excel</a:t>
          </a:r>
          <a:endParaRPr lang="en-US" sz="2400" kern="1200"/>
        </a:p>
      </dsp:txBody>
      <dsp:txXfrm>
        <a:off x="2544741" y="2267217"/>
        <a:ext cx="2976943" cy="1262945"/>
      </dsp:txXfrm>
    </dsp:sp>
    <dsp:sp modelId="{7F3747DF-7372-4514-ADF5-A8023EFC3AEE}">
      <dsp:nvSpPr>
        <dsp:cNvPr id="0" name=""/>
        <dsp:cNvSpPr/>
      </dsp:nvSpPr>
      <dsp:spPr>
        <a:xfrm>
          <a:off x="6040394" y="2267217"/>
          <a:ext cx="1262945" cy="126294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D8262-D8E3-4223-BB23-54A8F0D4EAF5}">
      <dsp:nvSpPr>
        <dsp:cNvPr id="0" name=""/>
        <dsp:cNvSpPr/>
      </dsp:nvSpPr>
      <dsp:spPr>
        <a:xfrm>
          <a:off x="6305613" y="2532436"/>
          <a:ext cx="732508" cy="7325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EF8220-7593-4C1A-A541-0DC0062D25E4}">
      <dsp:nvSpPr>
        <dsp:cNvPr id="0" name=""/>
        <dsp:cNvSpPr/>
      </dsp:nvSpPr>
      <dsp:spPr>
        <a:xfrm>
          <a:off x="7573971" y="2267217"/>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533400">
            <a:lnSpc>
              <a:spcPct val="100000"/>
            </a:lnSpc>
            <a:spcBef>
              <a:spcPct val="0"/>
            </a:spcBef>
            <a:spcAft>
              <a:spcPct val="35000"/>
            </a:spcAft>
            <a:buNone/>
          </a:pPr>
          <a:r>
            <a:rPr lang="en-US" sz="1200" kern="1200" dirty="0"/>
            <a:t>Microsoft Excel is a versatile tool that can be effectively used for analyzing reforestation data. With its comprehensive set of features for data analysis, visualization, and management, Excel can help researchers, environmental scientists, and project managers to track, analyze, and report on the progress of reforestation projects. </a:t>
          </a:r>
        </a:p>
      </dsp:txBody>
      <dsp:txXfrm>
        <a:off x="7573971" y="2267217"/>
        <a:ext cx="2976943" cy="1262945"/>
      </dsp:txXfrm>
    </dsp:sp>
    <dsp:sp modelId="{8567FF29-985D-43E5-9B1D-C98A6A16DEBB}">
      <dsp:nvSpPr>
        <dsp:cNvPr id="0" name=""/>
        <dsp:cNvSpPr/>
      </dsp:nvSpPr>
      <dsp:spPr>
        <a:xfrm>
          <a:off x="1011165" y="4515718"/>
          <a:ext cx="1262945" cy="126294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B3392-B0F7-4C67-9C72-62A0570D236C}">
      <dsp:nvSpPr>
        <dsp:cNvPr id="0" name=""/>
        <dsp:cNvSpPr/>
      </dsp:nvSpPr>
      <dsp:spPr>
        <a:xfrm>
          <a:off x="1276383" y="4780936"/>
          <a:ext cx="732508" cy="7325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5F29DB-7ABA-4EB2-BFA6-0C5B6147678F}">
      <dsp:nvSpPr>
        <dsp:cNvPr id="0" name=""/>
        <dsp:cNvSpPr/>
      </dsp:nvSpPr>
      <dsp:spPr>
        <a:xfrm>
          <a:off x="2544741" y="4515718"/>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t>Microsoft Access</a:t>
          </a:r>
          <a:endParaRPr lang="en-US" sz="2400" kern="1200"/>
        </a:p>
      </dsp:txBody>
      <dsp:txXfrm>
        <a:off x="2544741" y="4515718"/>
        <a:ext cx="2976943" cy="1262945"/>
      </dsp:txXfrm>
    </dsp:sp>
    <dsp:sp modelId="{8F1D30BF-D1E2-40DB-9FAD-97DF5D3B449D}">
      <dsp:nvSpPr>
        <dsp:cNvPr id="0" name=""/>
        <dsp:cNvSpPr/>
      </dsp:nvSpPr>
      <dsp:spPr>
        <a:xfrm>
          <a:off x="6040394" y="4515718"/>
          <a:ext cx="1262945" cy="12629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A6D3D5-3625-42DA-BB86-07E4CE42E6A9}">
      <dsp:nvSpPr>
        <dsp:cNvPr id="0" name=""/>
        <dsp:cNvSpPr/>
      </dsp:nvSpPr>
      <dsp:spPr>
        <a:xfrm>
          <a:off x="6305613" y="4780936"/>
          <a:ext cx="732508" cy="7325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B7A040-3B63-4E0E-AEDE-29AC6B7C371B}">
      <dsp:nvSpPr>
        <dsp:cNvPr id="0" name=""/>
        <dsp:cNvSpPr/>
      </dsp:nvSpPr>
      <dsp:spPr>
        <a:xfrm>
          <a:off x="7573971" y="4515718"/>
          <a:ext cx="2976943" cy="126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533400">
            <a:lnSpc>
              <a:spcPct val="100000"/>
            </a:lnSpc>
            <a:spcBef>
              <a:spcPct val="0"/>
            </a:spcBef>
            <a:spcAft>
              <a:spcPct val="35000"/>
            </a:spcAft>
            <a:buNone/>
          </a:pPr>
          <a:r>
            <a:rPr lang="en-DM" sz="1200" kern="1200" dirty="0"/>
            <a:t>Microsoft Access can be a valuable tool for managing reforestation data, offering flexibility in database design, data analysis, and reporting. </a:t>
          </a:r>
          <a:endParaRPr lang="en-US" sz="1200" kern="1200" dirty="0"/>
        </a:p>
      </dsp:txBody>
      <dsp:txXfrm>
        <a:off x="7573971" y="4515718"/>
        <a:ext cx="2976943" cy="126294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0FA2A-43E1-4D94-8168-9DB8AD3C71E4}" type="datetimeFigureOut">
              <a:rPr lang="en-DM" smtClean="0"/>
              <a:t>11/08/2024</a:t>
            </a:fld>
            <a:endParaRPr lang="en-D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CAA46-A2B2-4570-AE03-AF0EC2E5F1FA}" type="slidenum">
              <a:rPr lang="en-DM" smtClean="0"/>
              <a:t>‹#›</a:t>
            </a:fld>
            <a:endParaRPr lang="en-DM"/>
          </a:p>
        </p:txBody>
      </p:sp>
    </p:spTree>
    <p:extLst>
      <p:ext uri="{BB962C8B-B14F-4D97-AF65-F5344CB8AC3E}">
        <p14:creationId xmlns:p14="http://schemas.microsoft.com/office/powerpoint/2010/main" val="1284855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15</a:t>
            </a:fld>
            <a:endParaRPr lang="en-DM"/>
          </a:p>
        </p:txBody>
      </p:sp>
    </p:spTree>
    <p:extLst>
      <p:ext uri="{BB962C8B-B14F-4D97-AF65-F5344CB8AC3E}">
        <p14:creationId xmlns:p14="http://schemas.microsoft.com/office/powerpoint/2010/main" val="394198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16</a:t>
            </a:fld>
            <a:endParaRPr lang="en-DM"/>
          </a:p>
        </p:txBody>
      </p:sp>
    </p:spTree>
    <p:extLst>
      <p:ext uri="{BB962C8B-B14F-4D97-AF65-F5344CB8AC3E}">
        <p14:creationId xmlns:p14="http://schemas.microsoft.com/office/powerpoint/2010/main" val="78514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22</a:t>
            </a:fld>
            <a:endParaRPr lang="en-DM"/>
          </a:p>
        </p:txBody>
      </p:sp>
    </p:spTree>
    <p:extLst>
      <p:ext uri="{BB962C8B-B14F-4D97-AF65-F5344CB8AC3E}">
        <p14:creationId xmlns:p14="http://schemas.microsoft.com/office/powerpoint/2010/main" val="17660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23</a:t>
            </a:fld>
            <a:endParaRPr lang="en-DM"/>
          </a:p>
        </p:txBody>
      </p:sp>
    </p:spTree>
    <p:extLst>
      <p:ext uri="{BB962C8B-B14F-4D97-AF65-F5344CB8AC3E}">
        <p14:creationId xmlns:p14="http://schemas.microsoft.com/office/powerpoint/2010/main" val="176812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26</a:t>
            </a:fld>
            <a:endParaRPr lang="en-DM"/>
          </a:p>
        </p:txBody>
      </p:sp>
    </p:spTree>
    <p:extLst>
      <p:ext uri="{BB962C8B-B14F-4D97-AF65-F5344CB8AC3E}">
        <p14:creationId xmlns:p14="http://schemas.microsoft.com/office/powerpoint/2010/main" val="130848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M" dirty="0"/>
          </a:p>
        </p:txBody>
      </p:sp>
      <p:sp>
        <p:nvSpPr>
          <p:cNvPr id="4" name="Slide Number Placeholder 3"/>
          <p:cNvSpPr>
            <a:spLocks noGrp="1"/>
          </p:cNvSpPr>
          <p:nvPr>
            <p:ph type="sldNum" sz="quarter" idx="5"/>
          </p:nvPr>
        </p:nvSpPr>
        <p:spPr/>
        <p:txBody>
          <a:bodyPr/>
          <a:lstStyle/>
          <a:p>
            <a:fld id="{A41CAA46-A2B2-4570-AE03-AF0EC2E5F1FA}" type="slidenum">
              <a:rPr lang="en-DM" smtClean="0"/>
              <a:t>46</a:t>
            </a:fld>
            <a:endParaRPr lang="en-DM"/>
          </a:p>
        </p:txBody>
      </p:sp>
    </p:spTree>
    <p:extLst>
      <p:ext uri="{BB962C8B-B14F-4D97-AF65-F5344CB8AC3E}">
        <p14:creationId xmlns:p14="http://schemas.microsoft.com/office/powerpoint/2010/main" val="232551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FD96-1C97-CA71-C4D8-401B9ED175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M"/>
          </a:p>
        </p:txBody>
      </p:sp>
      <p:sp>
        <p:nvSpPr>
          <p:cNvPr id="3" name="Subtitle 2">
            <a:extLst>
              <a:ext uri="{FF2B5EF4-FFF2-40B4-BE49-F238E27FC236}">
                <a16:creationId xmlns:a16="http://schemas.microsoft.com/office/drawing/2014/main" id="{E245CF80-0076-EC7D-E3AB-E2DBBD081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M"/>
          </a:p>
        </p:txBody>
      </p:sp>
      <p:sp>
        <p:nvSpPr>
          <p:cNvPr id="4" name="Date Placeholder 3">
            <a:extLst>
              <a:ext uri="{FF2B5EF4-FFF2-40B4-BE49-F238E27FC236}">
                <a16:creationId xmlns:a16="http://schemas.microsoft.com/office/drawing/2014/main" id="{3FE0AA37-8B15-EB98-08ED-826D90A90B6F}"/>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94DEDCED-BF5D-1676-C095-500B97228C0E}"/>
              </a:ext>
            </a:extLst>
          </p:cNvPr>
          <p:cNvSpPr>
            <a:spLocks noGrp="1"/>
          </p:cNvSpPr>
          <p:nvPr>
            <p:ph type="ftr" sz="quarter" idx="11"/>
          </p:nvPr>
        </p:nvSpPr>
        <p:spPr/>
        <p:txBody>
          <a:bodyPr/>
          <a:lstStyle/>
          <a:p>
            <a:endParaRPr lang="en-DM"/>
          </a:p>
        </p:txBody>
      </p:sp>
      <p:sp>
        <p:nvSpPr>
          <p:cNvPr id="6" name="Slide Number Placeholder 5">
            <a:extLst>
              <a:ext uri="{FF2B5EF4-FFF2-40B4-BE49-F238E27FC236}">
                <a16:creationId xmlns:a16="http://schemas.microsoft.com/office/drawing/2014/main" id="{A9A207EF-EC3D-C917-BCA5-824EE21491D4}"/>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383319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874F-1ED0-433E-E6D1-D7759C76BCBC}"/>
              </a:ext>
            </a:extLst>
          </p:cNvPr>
          <p:cNvSpPr>
            <a:spLocks noGrp="1"/>
          </p:cNvSpPr>
          <p:nvPr>
            <p:ph type="title"/>
          </p:nvPr>
        </p:nvSpPr>
        <p:spPr/>
        <p:txBody>
          <a:bodyPr/>
          <a:lstStyle/>
          <a:p>
            <a:r>
              <a:rPr lang="en-US"/>
              <a:t>Click to edit Master title style</a:t>
            </a:r>
            <a:endParaRPr lang="en-DM"/>
          </a:p>
        </p:txBody>
      </p:sp>
      <p:sp>
        <p:nvSpPr>
          <p:cNvPr id="3" name="Vertical Text Placeholder 2">
            <a:extLst>
              <a:ext uri="{FF2B5EF4-FFF2-40B4-BE49-F238E27FC236}">
                <a16:creationId xmlns:a16="http://schemas.microsoft.com/office/drawing/2014/main" id="{6C675DC2-11AA-2015-212F-468EA1BD5B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Date Placeholder 3">
            <a:extLst>
              <a:ext uri="{FF2B5EF4-FFF2-40B4-BE49-F238E27FC236}">
                <a16:creationId xmlns:a16="http://schemas.microsoft.com/office/drawing/2014/main" id="{AA63FE2B-4676-9A9D-72DF-7AE8E084DF5D}"/>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59C6366F-3F4E-C557-54B4-14C2FDB56E71}"/>
              </a:ext>
            </a:extLst>
          </p:cNvPr>
          <p:cNvSpPr>
            <a:spLocks noGrp="1"/>
          </p:cNvSpPr>
          <p:nvPr>
            <p:ph type="ftr" sz="quarter" idx="11"/>
          </p:nvPr>
        </p:nvSpPr>
        <p:spPr/>
        <p:txBody>
          <a:bodyPr/>
          <a:lstStyle/>
          <a:p>
            <a:endParaRPr lang="en-DM"/>
          </a:p>
        </p:txBody>
      </p:sp>
      <p:sp>
        <p:nvSpPr>
          <p:cNvPr id="6" name="Slide Number Placeholder 5">
            <a:extLst>
              <a:ext uri="{FF2B5EF4-FFF2-40B4-BE49-F238E27FC236}">
                <a16:creationId xmlns:a16="http://schemas.microsoft.com/office/drawing/2014/main" id="{689FB2EB-FD61-38B1-7B2B-17616299A91F}"/>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60915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BB5AE-47D6-E6E4-A132-7F7C2F143D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M"/>
          </a:p>
        </p:txBody>
      </p:sp>
      <p:sp>
        <p:nvSpPr>
          <p:cNvPr id="3" name="Vertical Text Placeholder 2">
            <a:extLst>
              <a:ext uri="{FF2B5EF4-FFF2-40B4-BE49-F238E27FC236}">
                <a16:creationId xmlns:a16="http://schemas.microsoft.com/office/drawing/2014/main" id="{33B89D2A-B0CA-28A0-57C6-9144DDB344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Date Placeholder 3">
            <a:extLst>
              <a:ext uri="{FF2B5EF4-FFF2-40B4-BE49-F238E27FC236}">
                <a16:creationId xmlns:a16="http://schemas.microsoft.com/office/drawing/2014/main" id="{07DFABFE-3488-3EFC-3057-EFD456636D3A}"/>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2DB9BBE7-D203-58E3-71EC-DF1A219ADAE7}"/>
              </a:ext>
            </a:extLst>
          </p:cNvPr>
          <p:cNvSpPr>
            <a:spLocks noGrp="1"/>
          </p:cNvSpPr>
          <p:nvPr>
            <p:ph type="ftr" sz="quarter" idx="11"/>
          </p:nvPr>
        </p:nvSpPr>
        <p:spPr/>
        <p:txBody>
          <a:bodyPr/>
          <a:lstStyle/>
          <a:p>
            <a:endParaRPr lang="en-DM"/>
          </a:p>
        </p:txBody>
      </p:sp>
      <p:sp>
        <p:nvSpPr>
          <p:cNvPr id="6" name="Slide Number Placeholder 5">
            <a:extLst>
              <a:ext uri="{FF2B5EF4-FFF2-40B4-BE49-F238E27FC236}">
                <a16:creationId xmlns:a16="http://schemas.microsoft.com/office/drawing/2014/main" id="{11CBA285-DDD6-5AD7-FF9B-AD8A0726871A}"/>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243360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8EF7-2B7D-DC64-5351-3269D68A8817}"/>
              </a:ext>
            </a:extLst>
          </p:cNvPr>
          <p:cNvSpPr>
            <a:spLocks noGrp="1"/>
          </p:cNvSpPr>
          <p:nvPr>
            <p:ph type="title"/>
          </p:nvPr>
        </p:nvSpPr>
        <p:spPr/>
        <p:txBody>
          <a:bodyPr/>
          <a:lstStyle/>
          <a:p>
            <a:r>
              <a:rPr lang="en-US"/>
              <a:t>Click to edit Master title style</a:t>
            </a:r>
            <a:endParaRPr lang="en-DM"/>
          </a:p>
        </p:txBody>
      </p:sp>
      <p:sp>
        <p:nvSpPr>
          <p:cNvPr id="3" name="Content Placeholder 2">
            <a:extLst>
              <a:ext uri="{FF2B5EF4-FFF2-40B4-BE49-F238E27FC236}">
                <a16:creationId xmlns:a16="http://schemas.microsoft.com/office/drawing/2014/main" id="{F0C54FEF-FC9B-C73E-D263-7C2B79F312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Date Placeholder 3">
            <a:extLst>
              <a:ext uri="{FF2B5EF4-FFF2-40B4-BE49-F238E27FC236}">
                <a16:creationId xmlns:a16="http://schemas.microsoft.com/office/drawing/2014/main" id="{9AEC07C5-0888-47E2-B0C5-ED807158348A}"/>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FE72012F-9003-B7FE-7598-6685ACA7AAED}"/>
              </a:ext>
            </a:extLst>
          </p:cNvPr>
          <p:cNvSpPr>
            <a:spLocks noGrp="1"/>
          </p:cNvSpPr>
          <p:nvPr>
            <p:ph type="ftr" sz="quarter" idx="11"/>
          </p:nvPr>
        </p:nvSpPr>
        <p:spPr/>
        <p:txBody>
          <a:bodyPr/>
          <a:lstStyle/>
          <a:p>
            <a:endParaRPr lang="en-DM"/>
          </a:p>
        </p:txBody>
      </p:sp>
      <p:sp>
        <p:nvSpPr>
          <p:cNvPr id="6" name="Slide Number Placeholder 5">
            <a:extLst>
              <a:ext uri="{FF2B5EF4-FFF2-40B4-BE49-F238E27FC236}">
                <a16:creationId xmlns:a16="http://schemas.microsoft.com/office/drawing/2014/main" id="{47E07866-076F-1C90-6D33-3E0132FC484C}"/>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427623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473A-31E7-F3E5-1C39-624FE505A1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M"/>
          </a:p>
        </p:txBody>
      </p:sp>
      <p:sp>
        <p:nvSpPr>
          <p:cNvPr id="3" name="Text Placeholder 2">
            <a:extLst>
              <a:ext uri="{FF2B5EF4-FFF2-40B4-BE49-F238E27FC236}">
                <a16:creationId xmlns:a16="http://schemas.microsoft.com/office/drawing/2014/main" id="{EBD38ADA-08ED-AA05-DE06-995483A85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530A1E-25C5-6D1F-F93B-2D151A0EB855}"/>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D6B42D92-1BF3-3A8A-2A47-D7C7EB49708E}"/>
              </a:ext>
            </a:extLst>
          </p:cNvPr>
          <p:cNvSpPr>
            <a:spLocks noGrp="1"/>
          </p:cNvSpPr>
          <p:nvPr>
            <p:ph type="ftr" sz="quarter" idx="11"/>
          </p:nvPr>
        </p:nvSpPr>
        <p:spPr/>
        <p:txBody>
          <a:bodyPr/>
          <a:lstStyle/>
          <a:p>
            <a:endParaRPr lang="en-DM"/>
          </a:p>
        </p:txBody>
      </p:sp>
      <p:sp>
        <p:nvSpPr>
          <p:cNvPr id="6" name="Slide Number Placeholder 5">
            <a:extLst>
              <a:ext uri="{FF2B5EF4-FFF2-40B4-BE49-F238E27FC236}">
                <a16:creationId xmlns:a16="http://schemas.microsoft.com/office/drawing/2014/main" id="{C9873212-59F0-9EB5-A394-5C4E2BA1540E}"/>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334781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8027-4DE8-B353-F4C8-A0731B8C6190}"/>
              </a:ext>
            </a:extLst>
          </p:cNvPr>
          <p:cNvSpPr>
            <a:spLocks noGrp="1"/>
          </p:cNvSpPr>
          <p:nvPr>
            <p:ph type="title"/>
          </p:nvPr>
        </p:nvSpPr>
        <p:spPr/>
        <p:txBody>
          <a:bodyPr/>
          <a:lstStyle/>
          <a:p>
            <a:r>
              <a:rPr lang="en-US"/>
              <a:t>Click to edit Master title style</a:t>
            </a:r>
            <a:endParaRPr lang="en-DM"/>
          </a:p>
        </p:txBody>
      </p:sp>
      <p:sp>
        <p:nvSpPr>
          <p:cNvPr id="3" name="Content Placeholder 2">
            <a:extLst>
              <a:ext uri="{FF2B5EF4-FFF2-40B4-BE49-F238E27FC236}">
                <a16:creationId xmlns:a16="http://schemas.microsoft.com/office/drawing/2014/main" id="{E12DB005-DF2D-156A-4E42-895BE270B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Content Placeholder 3">
            <a:extLst>
              <a:ext uri="{FF2B5EF4-FFF2-40B4-BE49-F238E27FC236}">
                <a16:creationId xmlns:a16="http://schemas.microsoft.com/office/drawing/2014/main" id="{F6807C88-3913-EA83-3C21-80D9AA237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5" name="Date Placeholder 4">
            <a:extLst>
              <a:ext uri="{FF2B5EF4-FFF2-40B4-BE49-F238E27FC236}">
                <a16:creationId xmlns:a16="http://schemas.microsoft.com/office/drawing/2014/main" id="{5F570DEC-3B04-6F6E-4C7D-55B5E62A27EE}"/>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6" name="Footer Placeholder 5">
            <a:extLst>
              <a:ext uri="{FF2B5EF4-FFF2-40B4-BE49-F238E27FC236}">
                <a16:creationId xmlns:a16="http://schemas.microsoft.com/office/drawing/2014/main" id="{655F6591-4230-ED9C-CC1A-D3B9A2B3E969}"/>
              </a:ext>
            </a:extLst>
          </p:cNvPr>
          <p:cNvSpPr>
            <a:spLocks noGrp="1"/>
          </p:cNvSpPr>
          <p:nvPr>
            <p:ph type="ftr" sz="quarter" idx="11"/>
          </p:nvPr>
        </p:nvSpPr>
        <p:spPr/>
        <p:txBody>
          <a:bodyPr/>
          <a:lstStyle/>
          <a:p>
            <a:endParaRPr lang="en-DM"/>
          </a:p>
        </p:txBody>
      </p:sp>
      <p:sp>
        <p:nvSpPr>
          <p:cNvPr id="7" name="Slide Number Placeholder 6">
            <a:extLst>
              <a:ext uri="{FF2B5EF4-FFF2-40B4-BE49-F238E27FC236}">
                <a16:creationId xmlns:a16="http://schemas.microsoft.com/office/drawing/2014/main" id="{10898F00-10FB-D90A-EED7-A756F50BEC0F}"/>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422854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D80B-D44D-5349-69E3-5802FA26C1B1}"/>
              </a:ext>
            </a:extLst>
          </p:cNvPr>
          <p:cNvSpPr>
            <a:spLocks noGrp="1"/>
          </p:cNvSpPr>
          <p:nvPr>
            <p:ph type="title"/>
          </p:nvPr>
        </p:nvSpPr>
        <p:spPr>
          <a:xfrm>
            <a:off x="839788" y="365125"/>
            <a:ext cx="10515600" cy="1325563"/>
          </a:xfrm>
        </p:spPr>
        <p:txBody>
          <a:bodyPr/>
          <a:lstStyle/>
          <a:p>
            <a:r>
              <a:rPr lang="en-US"/>
              <a:t>Click to edit Master title style</a:t>
            </a:r>
            <a:endParaRPr lang="en-DM"/>
          </a:p>
        </p:txBody>
      </p:sp>
      <p:sp>
        <p:nvSpPr>
          <p:cNvPr id="3" name="Text Placeholder 2">
            <a:extLst>
              <a:ext uri="{FF2B5EF4-FFF2-40B4-BE49-F238E27FC236}">
                <a16:creationId xmlns:a16="http://schemas.microsoft.com/office/drawing/2014/main" id="{1CECD26B-72CB-F6AA-ADE1-8D52F4725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70C63D-16DE-C724-482F-599398D5D5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5" name="Text Placeholder 4">
            <a:extLst>
              <a:ext uri="{FF2B5EF4-FFF2-40B4-BE49-F238E27FC236}">
                <a16:creationId xmlns:a16="http://schemas.microsoft.com/office/drawing/2014/main" id="{215E988E-8344-3A16-68D3-536AD732CB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7D8A40-A1EE-4F31-4F94-7F9B12BC30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7" name="Date Placeholder 6">
            <a:extLst>
              <a:ext uri="{FF2B5EF4-FFF2-40B4-BE49-F238E27FC236}">
                <a16:creationId xmlns:a16="http://schemas.microsoft.com/office/drawing/2014/main" id="{88DFA3D6-7C22-A1BA-C7F7-8740FEEB9507}"/>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8" name="Footer Placeholder 7">
            <a:extLst>
              <a:ext uri="{FF2B5EF4-FFF2-40B4-BE49-F238E27FC236}">
                <a16:creationId xmlns:a16="http://schemas.microsoft.com/office/drawing/2014/main" id="{BD0B2A5B-2296-C54D-ADBD-E6800D6F8247}"/>
              </a:ext>
            </a:extLst>
          </p:cNvPr>
          <p:cNvSpPr>
            <a:spLocks noGrp="1"/>
          </p:cNvSpPr>
          <p:nvPr>
            <p:ph type="ftr" sz="quarter" idx="11"/>
          </p:nvPr>
        </p:nvSpPr>
        <p:spPr/>
        <p:txBody>
          <a:bodyPr/>
          <a:lstStyle/>
          <a:p>
            <a:endParaRPr lang="en-DM"/>
          </a:p>
        </p:txBody>
      </p:sp>
      <p:sp>
        <p:nvSpPr>
          <p:cNvPr id="9" name="Slide Number Placeholder 8">
            <a:extLst>
              <a:ext uri="{FF2B5EF4-FFF2-40B4-BE49-F238E27FC236}">
                <a16:creationId xmlns:a16="http://schemas.microsoft.com/office/drawing/2014/main" id="{B02AE7AC-C358-4206-D7B6-AB0E5E370A7D}"/>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461990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F5F0-3B45-628E-815B-9D55A47E4046}"/>
              </a:ext>
            </a:extLst>
          </p:cNvPr>
          <p:cNvSpPr>
            <a:spLocks noGrp="1"/>
          </p:cNvSpPr>
          <p:nvPr>
            <p:ph type="title"/>
          </p:nvPr>
        </p:nvSpPr>
        <p:spPr/>
        <p:txBody>
          <a:bodyPr/>
          <a:lstStyle/>
          <a:p>
            <a:r>
              <a:rPr lang="en-US"/>
              <a:t>Click to edit Master title style</a:t>
            </a:r>
            <a:endParaRPr lang="en-DM"/>
          </a:p>
        </p:txBody>
      </p:sp>
      <p:sp>
        <p:nvSpPr>
          <p:cNvPr id="3" name="Date Placeholder 2">
            <a:extLst>
              <a:ext uri="{FF2B5EF4-FFF2-40B4-BE49-F238E27FC236}">
                <a16:creationId xmlns:a16="http://schemas.microsoft.com/office/drawing/2014/main" id="{DF5A734F-7FED-ACD7-AA57-9BCEE20D0015}"/>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4" name="Footer Placeholder 3">
            <a:extLst>
              <a:ext uri="{FF2B5EF4-FFF2-40B4-BE49-F238E27FC236}">
                <a16:creationId xmlns:a16="http://schemas.microsoft.com/office/drawing/2014/main" id="{CC7F6B4B-2933-66DA-478B-0ED5ECD3C294}"/>
              </a:ext>
            </a:extLst>
          </p:cNvPr>
          <p:cNvSpPr>
            <a:spLocks noGrp="1"/>
          </p:cNvSpPr>
          <p:nvPr>
            <p:ph type="ftr" sz="quarter" idx="11"/>
          </p:nvPr>
        </p:nvSpPr>
        <p:spPr/>
        <p:txBody>
          <a:bodyPr/>
          <a:lstStyle/>
          <a:p>
            <a:endParaRPr lang="en-DM"/>
          </a:p>
        </p:txBody>
      </p:sp>
      <p:sp>
        <p:nvSpPr>
          <p:cNvPr id="5" name="Slide Number Placeholder 4">
            <a:extLst>
              <a:ext uri="{FF2B5EF4-FFF2-40B4-BE49-F238E27FC236}">
                <a16:creationId xmlns:a16="http://schemas.microsoft.com/office/drawing/2014/main" id="{841A9AC5-2421-7171-B0FC-5ADC961D28A8}"/>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285626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9731FF-486A-60BE-0960-1271AAC8D8D1}"/>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3" name="Footer Placeholder 2">
            <a:extLst>
              <a:ext uri="{FF2B5EF4-FFF2-40B4-BE49-F238E27FC236}">
                <a16:creationId xmlns:a16="http://schemas.microsoft.com/office/drawing/2014/main" id="{CA4466FC-AFD9-45C7-3D64-046EA2782126}"/>
              </a:ext>
            </a:extLst>
          </p:cNvPr>
          <p:cNvSpPr>
            <a:spLocks noGrp="1"/>
          </p:cNvSpPr>
          <p:nvPr>
            <p:ph type="ftr" sz="quarter" idx="11"/>
          </p:nvPr>
        </p:nvSpPr>
        <p:spPr/>
        <p:txBody>
          <a:bodyPr/>
          <a:lstStyle/>
          <a:p>
            <a:endParaRPr lang="en-DM"/>
          </a:p>
        </p:txBody>
      </p:sp>
      <p:sp>
        <p:nvSpPr>
          <p:cNvPr id="4" name="Slide Number Placeholder 3">
            <a:extLst>
              <a:ext uri="{FF2B5EF4-FFF2-40B4-BE49-F238E27FC236}">
                <a16:creationId xmlns:a16="http://schemas.microsoft.com/office/drawing/2014/main" id="{D7B5B89C-5261-6BCC-960B-B33BE52B8EBD}"/>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192604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1784-F9F7-D7E7-4930-733062ECB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M"/>
          </a:p>
        </p:txBody>
      </p:sp>
      <p:sp>
        <p:nvSpPr>
          <p:cNvPr id="3" name="Content Placeholder 2">
            <a:extLst>
              <a:ext uri="{FF2B5EF4-FFF2-40B4-BE49-F238E27FC236}">
                <a16:creationId xmlns:a16="http://schemas.microsoft.com/office/drawing/2014/main" id="{1611484B-3875-9514-82EF-A39302707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Text Placeholder 3">
            <a:extLst>
              <a:ext uri="{FF2B5EF4-FFF2-40B4-BE49-F238E27FC236}">
                <a16:creationId xmlns:a16="http://schemas.microsoft.com/office/drawing/2014/main" id="{82794B42-66CD-AE5F-36EE-6F944B061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468D35-3A45-2617-0910-52FB5F5AD726}"/>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6" name="Footer Placeholder 5">
            <a:extLst>
              <a:ext uri="{FF2B5EF4-FFF2-40B4-BE49-F238E27FC236}">
                <a16:creationId xmlns:a16="http://schemas.microsoft.com/office/drawing/2014/main" id="{5D79CAFA-DC6A-3BB7-1D96-34F468ED5A47}"/>
              </a:ext>
            </a:extLst>
          </p:cNvPr>
          <p:cNvSpPr>
            <a:spLocks noGrp="1"/>
          </p:cNvSpPr>
          <p:nvPr>
            <p:ph type="ftr" sz="quarter" idx="11"/>
          </p:nvPr>
        </p:nvSpPr>
        <p:spPr/>
        <p:txBody>
          <a:bodyPr/>
          <a:lstStyle/>
          <a:p>
            <a:endParaRPr lang="en-DM"/>
          </a:p>
        </p:txBody>
      </p:sp>
      <p:sp>
        <p:nvSpPr>
          <p:cNvPr id="7" name="Slide Number Placeholder 6">
            <a:extLst>
              <a:ext uri="{FF2B5EF4-FFF2-40B4-BE49-F238E27FC236}">
                <a16:creationId xmlns:a16="http://schemas.microsoft.com/office/drawing/2014/main" id="{29990C3D-FB57-EFDE-5F47-8D5B578BB7DB}"/>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319820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9C25-DB67-97DA-23BA-4B147ECDA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M"/>
          </a:p>
        </p:txBody>
      </p:sp>
      <p:sp>
        <p:nvSpPr>
          <p:cNvPr id="3" name="Picture Placeholder 2">
            <a:extLst>
              <a:ext uri="{FF2B5EF4-FFF2-40B4-BE49-F238E27FC236}">
                <a16:creationId xmlns:a16="http://schemas.microsoft.com/office/drawing/2014/main" id="{C072D163-6F99-4E38-C075-F282242FA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M"/>
          </a:p>
        </p:txBody>
      </p:sp>
      <p:sp>
        <p:nvSpPr>
          <p:cNvPr id="4" name="Text Placeholder 3">
            <a:extLst>
              <a:ext uri="{FF2B5EF4-FFF2-40B4-BE49-F238E27FC236}">
                <a16:creationId xmlns:a16="http://schemas.microsoft.com/office/drawing/2014/main" id="{D5624663-111B-8F53-EB67-2D6215B98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5AC66-C42A-2B16-7541-800182587670}"/>
              </a:ext>
            </a:extLst>
          </p:cNvPr>
          <p:cNvSpPr>
            <a:spLocks noGrp="1"/>
          </p:cNvSpPr>
          <p:nvPr>
            <p:ph type="dt" sz="half" idx="10"/>
          </p:nvPr>
        </p:nvSpPr>
        <p:spPr/>
        <p:txBody>
          <a:bodyPr/>
          <a:lstStyle/>
          <a:p>
            <a:fld id="{BC6B2FE7-C630-451A-9CE7-870547CEBEE8}" type="datetimeFigureOut">
              <a:rPr lang="en-DM" smtClean="0"/>
              <a:t>11/08/2024</a:t>
            </a:fld>
            <a:endParaRPr lang="en-DM"/>
          </a:p>
        </p:txBody>
      </p:sp>
      <p:sp>
        <p:nvSpPr>
          <p:cNvPr id="6" name="Footer Placeholder 5">
            <a:extLst>
              <a:ext uri="{FF2B5EF4-FFF2-40B4-BE49-F238E27FC236}">
                <a16:creationId xmlns:a16="http://schemas.microsoft.com/office/drawing/2014/main" id="{56978DC8-AAA0-B7D0-926C-074552643642}"/>
              </a:ext>
            </a:extLst>
          </p:cNvPr>
          <p:cNvSpPr>
            <a:spLocks noGrp="1"/>
          </p:cNvSpPr>
          <p:nvPr>
            <p:ph type="ftr" sz="quarter" idx="11"/>
          </p:nvPr>
        </p:nvSpPr>
        <p:spPr/>
        <p:txBody>
          <a:bodyPr/>
          <a:lstStyle/>
          <a:p>
            <a:endParaRPr lang="en-DM"/>
          </a:p>
        </p:txBody>
      </p:sp>
      <p:sp>
        <p:nvSpPr>
          <p:cNvPr id="7" name="Slide Number Placeholder 6">
            <a:extLst>
              <a:ext uri="{FF2B5EF4-FFF2-40B4-BE49-F238E27FC236}">
                <a16:creationId xmlns:a16="http://schemas.microsoft.com/office/drawing/2014/main" id="{571A0A6C-9AE2-ACDA-5770-2A48EA12734E}"/>
              </a:ext>
            </a:extLst>
          </p:cNvPr>
          <p:cNvSpPr>
            <a:spLocks noGrp="1"/>
          </p:cNvSpPr>
          <p:nvPr>
            <p:ph type="sldNum" sz="quarter" idx="12"/>
          </p:nvPr>
        </p:nvSpPr>
        <p:spPr/>
        <p:txBody>
          <a:bodyPr/>
          <a:lstStyle/>
          <a:p>
            <a:fld id="{1D7D2D8F-1ACD-4F63-A120-D22C92D766CA}" type="slidenum">
              <a:rPr lang="en-DM" smtClean="0"/>
              <a:t>‹#›</a:t>
            </a:fld>
            <a:endParaRPr lang="en-DM"/>
          </a:p>
        </p:txBody>
      </p:sp>
    </p:spTree>
    <p:extLst>
      <p:ext uri="{BB962C8B-B14F-4D97-AF65-F5344CB8AC3E}">
        <p14:creationId xmlns:p14="http://schemas.microsoft.com/office/powerpoint/2010/main" val="150818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EEED9-AB42-64CA-6DE4-7B5BF28B22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M"/>
          </a:p>
        </p:txBody>
      </p:sp>
      <p:sp>
        <p:nvSpPr>
          <p:cNvPr id="3" name="Text Placeholder 2">
            <a:extLst>
              <a:ext uri="{FF2B5EF4-FFF2-40B4-BE49-F238E27FC236}">
                <a16:creationId xmlns:a16="http://schemas.microsoft.com/office/drawing/2014/main" id="{217E4DD1-891E-F844-41F3-A7F4E96F8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M"/>
          </a:p>
        </p:txBody>
      </p:sp>
      <p:sp>
        <p:nvSpPr>
          <p:cNvPr id="4" name="Date Placeholder 3">
            <a:extLst>
              <a:ext uri="{FF2B5EF4-FFF2-40B4-BE49-F238E27FC236}">
                <a16:creationId xmlns:a16="http://schemas.microsoft.com/office/drawing/2014/main" id="{98FF9A91-1CEB-FDB4-24C4-BEF0ADC84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6B2FE7-C630-451A-9CE7-870547CEBEE8}" type="datetimeFigureOut">
              <a:rPr lang="en-DM" smtClean="0"/>
              <a:t>11/08/2024</a:t>
            </a:fld>
            <a:endParaRPr lang="en-DM"/>
          </a:p>
        </p:txBody>
      </p:sp>
      <p:sp>
        <p:nvSpPr>
          <p:cNvPr id="5" name="Footer Placeholder 4">
            <a:extLst>
              <a:ext uri="{FF2B5EF4-FFF2-40B4-BE49-F238E27FC236}">
                <a16:creationId xmlns:a16="http://schemas.microsoft.com/office/drawing/2014/main" id="{AA47953E-1A2A-706E-3A88-F0D943ACD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M"/>
          </a:p>
        </p:txBody>
      </p:sp>
      <p:sp>
        <p:nvSpPr>
          <p:cNvPr id="6" name="Slide Number Placeholder 5">
            <a:extLst>
              <a:ext uri="{FF2B5EF4-FFF2-40B4-BE49-F238E27FC236}">
                <a16:creationId xmlns:a16="http://schemas.microsoft.com/office/drawing/2014/main" id="{54AE0A15-BDB9-3714-3DF2-F356AA11D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7D2D8F-1ACD-4F63-A120-D22C92D766CA}" type="slidenum">
              <a:rPr lang="en-DM" smtClean="0"/>
              <a:t>‹#›</a:t>
            </a:fld>
            <a:endParaRPr lang="en-DM"/>
          </a:p>
        </p:txBody>
      </p:sp>
    </p:spTree>
    <p:extLst>
      <p:ext uri="{BB962C8B-B14F-4D97-AF65-F5344CB8AC3E}">
        <p14:creationId xmlns:p14="http://schemas.microsoft.com/office/powerpoint/2010/main" val="111592340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SspqLhCtbrs?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5.svg"/></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1DD6A-9102-4A21-9FE2-3B89B1FC0C02}"/>
              </a:ext>
            </a:extLst>
          </p:cNvPr>
          <p:cNvSpPr>
            <a:spLocks noGrp="1"/>
          </p:cNvSpPr>
          <p:nvPr>
            <p:ph type="ctr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Reforestation Monitoring and Evaluation</a:t>
            </a:r>
          </a:p>
        </p:txBody>
      </p:sp>
      <p:sp>
        <p:nvSpPr>
          <p:cNvPr id="3" name="Subtitle 2">
            <a:extLst>
              <a:ext uri="{FF2B5EF4-FFF2-40B4-BE49-F238E27FC236}">
                <a16:creationId xmlns:a16="http://schemas.microsoft.com/office/drawing/2014/main" id="{9CFD4474-B65C-4878-81D7-F5328599B008}"/>
              </a:ext>
            </a:extLst>
          </p:cNvPr>
          <p:cNvSpPr>
            <a:spLocks/>
          </p:cNvSpPr>
          <p:nvPr/>
        </p:nvSpPr>
        <p:spPr>
          <a:xfrm>
            <a:off x="4905052" y="3326951"/>
            <a:ext cx="6666833" cy="1173869"/>
          </a:xfrm>
          <a:prstGeom prst="rect">
            <a:avLst/>
          </a:prstGeom>
        </p:spPr>
        <p:txBody>
          <a:bodyPr/>
          <a:lstStyle/>
          <a:p>
            <a:pPr defTabSz="676656">
              <a:spcAft>
                <a:spcPts val="600"/>
              </a:spcAft>
            </a:pPr>
            <a:r>
              <a:rPr lang="en-US" sz="1332" kern="1200">
                <a:solidFill>
                  <a:schemeClr val="tx1"/>
                </a:solidFill>
                <a:latin typeface="+mn-lt"/>
                <a:ea typeface="+mn-ea"/>
                <a:cs typeface="+mn-cs"/>
              </a:rPr>
              <a:t> </a:t>
            </a:r>
            <a:endParaRPr lang="en-DM"/>
          </a:p>
        </p:txBody>
      </p:sp>
      <p:pic>
        <p:nvPicPr>
          <p:cNvPr id="4" name="Picture 3">
            <a:extLst>
              <a:ext uri="{FF2B5EF4-FFF2-40B4-BE49-F238E27FC236}">
                <a16:creationId xmlns:a16="http://schemas.microsoft.com/office/drawing/2014/main" id="{17E557D0-84F7-4BF6-A262-10582127F032}"/>
              </a:ext>
            </a:extLst>
          </p:cNvPr>
          <p:cNvPicPr>
            <a:picLocks noChangeAspect="1"/>
          </p:cNvPicPr>
          <p:nvPr/>
        </p:nvPicPr>
        <p:blipFill>
          <a:blip r:embed="rId2"/>
          <a:stretch>
            <a:fillRect/>
          </a:stretch>
        </p:blipFill>
        <p:spPr>
          <a:xfrm>
            <a:off x="5063752" y="3761839"/>
            <a:ext cx="778978" cy="622437"/>
          </a:xfrm>
          <a:prstGeom prst="rect">
            <a:avLst/>
          </a:prstGeom>
        </p:spPr>
      </p:pic>
      <p:pic>
        <p:nvPicPr>
          <p:cNvPr id="5" name="Picture 4">
            <a:extLst>
              <a:ext uri="{FF2B5EF4-FFF2-40B4-BE49-F238E27FC236}">
                <a16:creationId xmlns:a16="http://schemas.microsoft.com/office/drawing/2014/main" id="{C5668C48-2F09-465C-AB65-EC62C943CC39}"/>
              </a:ext>
            </a:extLst>
          </p:cNvPr>
          <p:cNvPicPr>
            <a:picLocks noChangeAspect="1"/>
          </p:cNvPicPr>
          <p:nvPr/>
        </p:nvPicPr>
        <p:blipFill>
          <a:blip r:embed="rId3"/>
          <a:stretch>
            <a:fillRect/>
          </a:stretch>
        </p:blipFill>
        <p:spPr>
          <a:xfrm>
            <a:off x="6175264" y="3757913"/>
            <a:ext cx="778978" cy="626363"/>
          </a:xfrm>
          <a:prstGeom prst="rect">
            <a:avLst/>
          </a:prstGeom>
        </p:spPr>
      </p:pic>
      <p:pic>
        <p:nvPicPr>
          <p:cNvPr id="6" name="Picture 5">
            <a:extLst>
              <a:ext uri="{FF2B5EF4-FFF2-40B4-BE49-F238E27FC236}">
                <a16:creationId xmlns:a16="http://schemas.microsoft.com/office/drawing/2014/main" id="{6C0832C2-8647-4046-A98D-DEAE7D497082}"/>
              </a:ext>
            </a:extLst>
          </p:cNvPr>
          <p:cNvPicPr>
            <a:picLocks noChangeAspect="1"/>
          </p:cNvPicPr>
          <p:nvPr/>
        </p:nvPicPr>
        <p:blipFill>
          <a:blip r:embed="rId4"/>
          <a:stretch>
            <a:fillRect/>
          </a:stretch>
        </p:blipFill>
        <p:spPr>
          <a:xfrm>
            <a:off x="7175254" y="3864287"/>
            <a:ext cx="921236" cy="519988"/>
          </a:xfrm>
          <a:prstGeom prst="rect">
            <a:avLst/>
          </a:prstGeom>
        </p:spPr>
      </p:pic>
      <p:pic>
        <p:nvPicPr>
          <p:cNvPr id="7" name="Picture 6">
            <a:extLst>
              <a:ext uri="{FF2B5EF4-FFF2-40B4-BE49-F238E27FC236}">
                <a16:creationId xmlns:a16="http://schemas.microsoft.com/office/drawing/2014/main" id="{5DB58A97-59D1-4DB0-BA8D-585F4C2EB13B}"/>
              </a:ext>
            </a:extLst>
          </p:cNvPr>
          <p:cNvPicPr>
            <a:picLocks noChangeAspect="1"/>
          </p:cNvPicPr>
          <p:nvPr/>
        </p:nvPicPr>
        <p:blipFill>
          <a:blip r:embed="rId5"/>
          <a:stretch>
            <a:fillRect/>
          </a:stretch>
        </p:blipFill>
        <p:spPr>
          <a:xfrm>
            <a:off x="8357060" y="3766649"/>
            <a:ext cx="1101869" cy="621946"/>
          </a:xfrm>
          <a:prstGeom prst="rect">
            <a:avLst/>
          </a:prstGeom>
        </p:spPr>
      </p:pic>
      <p:sp>
        <p:nvSpPr>
          <p:cNvPr id="8" name="TextBox 7">
            <a:extLst>
              <a:ext uri="{FF2B5EF4-FFF2-40B4-BE49-F238E27FC236}">
                <a16:creationId xmlns:a16="http://schemas.microsoft.com/office/drawing/2014/main" id="{021226CF-57D6-41C2-BFDD-1573F29B4DD5}"/>
              </a:ext>
            </a:extLst>
          </p:cNvPr>
          <p:cNvSpPr txBox="1"/>
          <p:nvPr/>
        </p:nvSpPr>
        <p:spPr>
          <a:xfrm>
            <a:off x="5063752" y="2994034"/>
            <a:ext cx="2338124" cy="297325"/>
          </a:xfrm>
          <a:prstGeom prst="rect">
            <a:avLst/>
          </a:prstGeom>
          <a:noFill/>
        </p:spPr>
        <p:txBody>
          <a:bodyPr wrap="square" rtlCol="0">
            <a:spAutoFit/>
          </a:bodyPr>
          <a:lstStyle/>
          <a:p>
            <a:pPr defTabSz="676656">
              <a:spcAft>
                <a:spcPts val="600"/>
              </a:spcAft>
            </a:pPr>
            <a:r>
              <a:rPr lang="en-US" sz="1332" kern="1200">
                <a:solidFill>
                  <a:schemeClr val="tx1"/>
                </a:solidFill>
                <a:latin typeface="+mn-lt"/>
                <a:ea typeface="+mn-ea"/>
                <a:cs typeface="+mn-cs"/>
              </a:rPr>
              <a:t>Monday 8</a:t>
            </a:r>
            <a:r>
              <a:rPr lang="en-US" sz="1332" kern="1200" baseline="30000">
                <a:solidFill>
                  <a:schemeClr val="tx1"/>
                </a:solidFill>
                <a:latin typeface="+mn-lt"/>
                <a:ea typeface="+mn-ea"/>
                <a:cs typeface="+mn-cs"/>
              </a:rPr>
              <a:t>th</a:t>
            </a:r>
            <a:r>
              <a:rPr lang="en-US" sz="1332" kern="1200">
                <a:solidFill>
                  <a:schemeClr val="tx1"/>
                </a:solidFill>
                <a:latin typeface="+mn-lt"/>
                <a:ea typeface="+mn-ea"/>
                <a:cs typeface="+mn-cs"/>
              </a:rPr>
              <a:t> July 2024</a:t>
            </a:r>
            <a:endParaRPr lang="en-DM"/>
          </a:p>
        </p:txBody>
      </p:sp>
      <p:sp>
        <p:nvSpPr>
          <p:cNvPr id="10" name="TextBox 9">
            <a:extLst>
              <a:ext uri="{FF2B5EF4-FFF2-40B4-BE49-F238E27FC236}">
                <a16:creationId xmlns:a16="http://schemas.microsoft.com/office/drawing/2014/main" id="{D20E7AAB-C46E-454B-AB86-7DC25B0DDBFB}"/>
              </a:ext>
            </a:extLst>
          </p:cNvPr>
          <p:cNvSpPr txBox="1"/>
          <p:nvPr/>
        </p:nvSpPr>
        <p:spPr>
          <a:xfrm>
            <a:off x="5063752" y="2453980"/>
            <a:ext cx="3752150" cy="502317"/>
          </a:xfrm>
          <a:prstGeom prst="rect">
            <a:avLst/>
          </a:prstGeom>
          <a:noFill/>
        </p:spPr>
        <p:txBody>
          <a:bodyPr wrap="square">
            <a:spAutoFit/>
          </a:bodyPr>
          <a:lstStyle/>
          <a:p>
            <a:pPr defTabSz="676656">
              <a:spcAft>
                <a:spcPts val="600"/>
              </a:spcAft>
            </a:pPr>
            <a:r>
              <a:rPr lang="en-US" sz="1332" kern="1200" dirty="0">
                <a:solidFill>
                  <a:schemeClr val="tx1"/>
                </a:solidFill>
                <a:latin typeface="+mn-lt"/>
                <a:ea typeface="+mn-ea"/>
                <a:cs typeface="+mn-cs"/>
              </a:rPr>
              <a:t>Partnership Initiative on Sustainable Land Management</a:t>
            </a:r>
            <a:endParaRPr lang="en-US" dirty="0"/>
          </a:p>
        </p:txBody>
      </p:sp>
    </p:spTree>
    <p:extLst>
      <p:ext uri="{BB962C8B-B14F-4D97-AF65-F5344CB8AC3E}">
        <p14:creationId xmlns:p14="http://schemas.microsoft.com/office/powerpoint/2010/main" val="1535792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313754" y="125000"/>
            <a:ext cx="7731760" cy="5585619"/>
          </a:xfrm>
        </p:spPr>
        <p:txBody>
          <a:bodyPr anchor="ctr">
            <a:normAutofit/>
          </a:bodyPr>
          <a:lstStyle/>
          <a:p>
            <a:pPr>
              <a:buFont typeface="Wingdings" panose="05000000000000000000" pitchFamily="2" charset="2"/>
              <a:buChar char="ü"/>
            </a:pPr>
            <a:r>
              <a:rPr lang="en-US" sz="3600" b="1" dirty="0"/>
              <a:t>Improving Water Quality &amp; Availability</a:t>
            </a:r>
            <a:endParaRPr lang="en-US" sz="3600" dirty="0"/>
          </a:p>
          <a:p>
            <a:pPr marL="0" indent="0">
              <a:buNone/>
            </a:pPr>
            <a:endParaRPr lang="en-US" sz="2400" b="1" dirty="0"/>
          </a:p>
          <a:p>
            <a:pPr marL="0" indent="0" algn="just">
              <a:buNone/>
            </a:pPr>
            <a:r>
              <a:rPr lang="en-US" sz="2400" b="1" dirty="0"/>
              <a:t>Watershed Protection: </a:t>
            </a:r>
            <a:r>
              <a:rPr lang="en-US" sz="2400" dirty="0"/>
              <a:t>Forests play a crucial role in maintaining the health of watersheds, filtering pollutants, and regulating water flow..</a:t>
            </a:r>
          </a:p>
          <a:p>
            <a:pPr marL="0" indent="0" algn="just">
              <a:buNone/>
            </a:pPr>
            <a:endParaRPr lang="en-US" sz="2400" dirty="0"/>
          </a:p>
          <a:p>
            <a:pPr marL="0" indent="0" algn="just">
              <a:buNone/>
            </a:pPr>
            <a:r>
              <a:rPr lang="en-US" sz="2400" b="1" dirty="0"/>
              <a:t>Preventing Floods: </a:t>
            </a:r>
            <a:r>
              <a:rPr lang="en-US" sz="2400" dirty="0"/>
              <a:t>By stabilizing soil and improving water infiltration, forests help to mitigate the impacts of extreme weather events.</a:t>
            </a:r>
            <a:endParaRPr lang="en-DM" dirty="0"/>
          </a:p>
        </p:txBody>
      </p:sp>
    </p:spTree>
    <p:extLst>
      <p:ext uri="{BB962C8B-B14F-4D97-AF65-F5344CB8AC3E}">
        <p14:creationId xmlns:p14="http://schemas.microsoft.com/office/powerpoint/2010/main" val="347815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313754" y="125000"/>
            <a:ext cx="7731760" cy="5585619"/>
          </a:xfrm>
        </p:spPr>
        <p:txBody>
          <a:bodyPr anchor="ctr">
            <a:normAutofit/>
          </a:bodyPr>
          <a:lstStyle/>
          <a:p>
            <a:pPr>
              <a:buFont typeface="Wingdings" panose="05000000000000000000" pitchFamily="2" charset="2"/>
              <a:buChar char="ü"/>
            </a:pPr>
            <a:r>
              <a:rPr lang="en-US" sz="3600" b="1" dirty="0"/>
              <a:t>Enhancing Climate Resilience</a:t>
            </a:r>
            <a:endParaRPr lang="en-US" sz="3600" dirty="0"/>
          </a:p>
          <a:p>
            <a:pPr marL="0" indent="0">
              <a:buNone/>
            </a:pPr>
            <a:endParaRPr lang="en-US" sz="2400" b="1" dirty="0"/>
          </a:p>
          <a:p>
            <a:pPr marL="0" indent="0" algn="just">
              <a:buNone/>
            </a:pPr>
            <a:r>
              <a:rPr lang="en-US" sz="2400" b="1" dirty="0"/>
              <a:t>Protecting against natural disasters: </a:t>
            </a:r>
            <a:r>
              <a:rPr lang="en-US" sz="2400" dirty="0"/>
              <a:t>Forests act as natural barriers against landslides, windstorms, and other natural disasters.</a:t>
            </a:r>
          </a:p>
          <a:p>
            <a:pPr marL="0" indent="0" algn="just">
              <a:buNone/>
            </a:pPr>
            <a:endParaRPr lang="en-US" sz="2400" dirty="0"/>
          </a:p>
          <a:p>
            <a:pPr marL="0" indent="0" algn="just">
              <a:buNone/>
            </a:pPr>
            <a:r>
              <a:rPr lang="en-US" sz="2400" b="1" dirty="0"/>
              <a:t>Adapting to Climate Change: </a:t>
            </a:r>
            <a:r>
              <a:rPr lang="en-US" sz="2400" dirty="0"/>
              <a:t>Reforestation can help landscapes and communities adapt to changing climate conditions by improving ecosystem services.</a:t>
            </a:r>
            <a:endParaRPr lang="en-DM" dirty="0"/>
          </a:p>
        </p:txBody>
      </p:sp>
    </p:spTree>
    <p:extLst>
      <p:ext uri="{BB962C8B-B14F-4D97-AF65-F5344CB8AC3E}">
        <p14:creationId xmlns:p14="http://schemas.microsoft.com/office/powerpoint/2010/main" val="4048821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A38F84-B54A-E46F-8DCF-32A01BB4B3E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Reforestation Impacts</a:t>
            </a:r>
            <a:endParaRPr lang="en-DM" sz="4000">
              <a:solidFill>
                <a:srgbClr val="FFFFFF"/>
              </a:solidFill>
            </a:endParaRPr>
          </a:p>
        </p:txBody>
      </p:sp>
      <p:graphicFrame>
        <p:nvGraphicFramePr>
          <p:cNvPr id="5" name="Content Placeholder 2">
            <a:extLst>
              <a:ext uri="{FF2B5EF4-FFF2-40B4-BE49-F238E27FC236}">
                <a16:creationId xmlns:a16="http://schemas.microsoft.com/office/drawing/2014/main" id="{0677C561-BEEC-CE53-0A1A-07FC16839AA0}"/>
              </a:ext>
            </a:extLst>
          </p:cNvPr>
          <p:cNvGraphicFramePr>
            <a:graphicFrameLocks noGrp="1"/>
          </p:cNvGraphicFramePr>
          <p:nvPr>
            <p:ph idx="1"/>
            <p:extLst>
              <p:ext uri="{D42A27DB-BD31-4B8C-83A1-F6EECF244321}">
                <p14:modId xmlns:p14="http://schemas.microsoft.com/office/powerpoint/2010/main" val="255969049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225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oss section of young plant and roots">
            <a:extLst>
              <a:ext uri="{FF2B5EF4-FFF2-40B4-BE49-F238E27FC236}">
                <a16:creationId xmlns:a16="http://schemas.microsoft.com/office/drawing/2014/main" id="{8AAB43BF-E6FD-E920-0F0E-B86D798DA70B}"/>
              </a:ext>
            </a:extLst>
          </p:cNvPr>
          <p:cNvPicPr>
            <a:picLocks noChangeAspect="1"/>
          </p:cNvPicPr>
          <p:nvPr/>
        </p:nvPicPr>
        <p:blipFill rotWithShape="1">
          <a:blip r:embed="rId2"/>
          <a:srcRect t="20320" b="1009"/>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813304-A8BC-7E7F-8359-2F2C6620909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Environmental Impacts</a:t>
            </a: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32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
            <a:extLst>
              <a:ext uri="{FF2B5EF4-FFF2-40B4-BE49-F238E27FC236}">
                <a16:creationId xmlns:a16="http://schemas.microsoft.com/office/drawing/2014/main" id="{A8532987-A85D-5B0B-51EA-96833EB82B57}"/>
              </a:ext>
            </a:extLst>
          </p:cNvPr>
          <p:cNvSpPr>
            <a:spLocks noGrp="1" noChangeArrowheads="1"/>
          </p:cNvSpPr>
          <p:nvPr>
            <p:ph idx="1"/>
          </p:nvPr>
        </p:nvSpPr>
        <p:spPr bwMode="auto">
          <a:xfrm>
            <a:off x="193040" y="264160"/>
            <a:ext cx="6217920" cy="5645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lnSpcReduction="10000"/>
          </a:bodyPr>
          <a:lstStyle/>
          <a:p>
            <a:pPr marL="0" marR="0" lvl="0" indent="0" defTabSz="914400" rtl="0" eaLnBrk="0" fontAlgn="base" latinLnBrk="0" hangingPunct="0">
              <a:spcBef>
                <a:spcPct val="0"/>
              </a:spcBef>
              <a:spcAft>
                <a:spcPts val="600"/>
              </a:spcAft>
              <a:buClrTx/>
              <a:buSzTx/>
              <a:buNone/>
              <a:tabLst/>
            </a:pPr>
            <a:r>
              <a:rPr kumimoji="0" lang="en-DM" altLang="en-DM" sz="2400" b="1" i="0" u="none" strike="noStrike" cap="none" normalizeH="0" baseline="0" dirty="0">
                <a:ln>
                  <a:noFill/>
                </a:ln>
                <a:solidFill>
                  <a:schemeClr val="accent6">
                    <a:lumMod val="75000"/>
                  </a:schemeClr>
                </a:solidFill>
                <a:effectLst/>
              </a:rPr>
              <a:t>Biodiversity Enhancement</a:t>
            </a:r>
            <a:endParaRPr kumimoji="0" lang="en-DM" altLang="en-DM" sz="2400" b="0" i="0" u="none" strike="noStrike" cap="none" normalizeH="0" baseline="0" dirty="0">
              <a:ln>
                <a:noFill/>
              </a:ln>
              <a:solidFill>
                <a:schemeClr val="accent6">
                  <a:lumMod val="75000"/>
                </a:schemeClr>
              </a:solidFill>
              <a:effectLst/>
            </a:endParaRPr>
          </a:p>
          <a:p>
            <a:pPr marL="0" marR="0" lvl="0" indent="0" defTabSz="914400" rtl="0" eaLnBrk="0" fontAlgn="base" latinLnBrk="0" hangingPunct="0">
              <a:spcBef>
                <a:spcPct val="0"/>
              </a:spcBef>
              <a:spcAft>
                <a:spcPts val="600"/>
              </a:spcAft>
              <a:buClrTx/>
              <a:buSzTx/>
              <a:buNone/>
              <a:tabLst/>
            </a:pPr>
            <a:endParaRPr kumimoji="0" lang="en-US" altLang="en-DM" sz="18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1800" b="1" i="0" u="none" strike="noStrike" cap="none" normalizeH="0" baseline="0" dirty="0">
                <a:ln>
                  <a:noFill/>
                </a:ln>
                <a:effectLst/>
              </a:rPr>
              <a:t>Habitat Restoration</a:t>
            </a:r>
            <a:r>
              <a:rPr kumimoji="0" lang="en-DM" altLang="en-DM" sz="1800" b="0" i="0" u="none" strike="noStrike" cap="none" normalizeH="0" baseline="0" dirty="0">
                <a:ln>
                  <a:noFill/>
                </a:ln>
                <a:effectLst/>
              </a:rPr>
              <a:t>: Reforestation creates and restores habitats for a variety of plant and</a:t>
            </a:r>
            <a:endParaRPr kumimoji="0" lang="en-US" altLang="en-DM" sz="18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1800" b="0" i="0" u="none" strike="noStrike" cap="none" normalizeH="0" baseline="0" dirty="0">
                <a:ln>
                  <a:noFill/>
                </a:ln>
                <a:effectLst/>
              </a:rPr>
              <a:t> animal species, promoting biodiversity and enabling ecosystems to thrive.</a:t>
            </a:r>
          </a:p>
          <a:p>
            <a:pPr marL="0" marR="0" lvl="0" indent="0" defTabSz="914400" rtl="0" eaLnBrk="0" fontAlgn="base" latinLnBrk="0" hangingPunct="0">
              <a:spcBef>
                <a:spcPct val="0"/>
              </a:spcBef>
              <a:spcAft>
                <a:spcPts val="600"/>
              </a:spcAft>
              <a:buClrTx/>
              <a:buSzTx/>
              <a:buNone/>
              <a:tabLst/>
            </a:pPr>
            <a:endParaRPr kumimoji="0" lang="en-US" altLang="en-DM" sz="18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1800" b="1" i="0" u="none" strike="noStrike" cap="none" normalizeH="0" baseline="0" dirty="0">
                <a:ln>
                  <a:noFill/>
                </a:ln>
                <a:effectLst/>
              </a:rPr>
              <a:t>Species Protection</a:t>
            </a:r>
            <a:r>
              <a:rPr kumimoji="0" lang="en-DM" altLang="en-DM" sz="1800" b="0" i="0" u="none" strike="noStrike" cap="none" normalizeH="0" baseline="0" dirty="0">
                <a:ln>
                  <a:noFill/>
                </a:ln>
                <a:effectLst/>
              </a:rPr>
              <a:t>: By re-establishing forest areas, endangered and threatened species have a better chance of survival and recovery.</a:t>
            </a:r>
            <a:endParaRPr kumimoji="0" lang="en-US" altLang="en-DM" sz="18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endParaRPr kumimoji="0" lang="en-DM" altLang="en-DM" sz="18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2400" b="1" i="0" u="none" strike="noStrike" cap="none" normalizeH="0" baseline="0" dirty="0">
                <a:ln>
                  <a:noFill/>
                </a:ln>
                <a:solidFill>
                  <a:schemeClr val="accent6">
                    <a:lumMod val="75000"/>
                  </a:schemeClr>
                </a:solidFill>
                <a:effectLst/>
              </a:rPr>
              <a:t>Soil Health Improvement</a:t>
            </a:r>
            <a:endParaRPr lang="en-US" altLang="en-DM" sz="2400" dirty="0">
              <a:solidFill>
                <a:schemeClr val="accent6">
                  <a:lumMod val="75000"/>
                </a:schemeClr>
              </a:solidFill>
            </a:endParaRPr>
          </a:p>
          <a:p>
            <a:pPr marL="0" marR="0" lvl="0" indent="0" defTabSz="914400" rtl="0" eaLnBrk="0" fontAlgn="base" latinLnBrk="0" hangingPunct="0">
              <a:spcBef>
                <a:spcPct val="0"/>
              </a:spcBef>
              <a:spcAft>
                <a:spcPts val="600"/>
              </a:spcAft>
              <a:buClrTx/>
              <a:buSzTx/>
              <a:buNone/>
              <a:tabLst/>
            </a:pPr>
            <a:endParaRPr kumimoji="0" lang="en-DM" altLang="en-DM" sz="18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1800" b="1" i="0" u="none" strike="noStrike" cap="none" normalizeH="0" baseline="0" dirty="0">
                <a:ln>
                  <a:noFill/>
                </a:ln>
                <a:effectLst/>
              </a:rPr>
              <a:t>Erosion Control</a:t>
            </a:r>
            <a:r>
              <a:rPr kumimoji="0" lang="en-DM" altLang="en-DM" sz="1800" b="0" i="0" u="none" strike="noStrike" cap="none" normalizeH="0" baseline="0" dirty="0">
                <a:ln>
                  <a:noFill/>
                </a:ln>
                <a:effectLst/>
              </a:rPr>
              <a:t>: Tree roots stabilize the soil, reducing erosion caused by wind and water. This is especially important in areas prone to landslides and flooding.</a:t>
            </a:r>
          </a:p>
          <a:p>
            <a:pPr marL="0" marR="0" lvl="0" indent="0" defTabSz="914400" rtl="0" eaLnBrk="0" fontAlgn="base" latinLnBrk="0" hangingPunct="0">
              <a:spcBef>
                <a:spcPct val="0"/>
              </a:spcBef>
              <a:spcAft>
                <a:spcPts val="600"/>
              </a:spcAft>
              <a:buClrTx/>
              <a:buSzTx/>
              <a:buNone/>
              <a:tabLst/>
            </a:pPr>
            <a:endParaRPr kumimoji="0" lang="en-US" altLang="en-DM" sz="18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None/>
              <a:tabLst/>
            </a:pPr>
            <a:r>
              <a:rPr kumimoji="0" lang="en-DM" altLang="en-DM" sz="1800" b="1" i="0" u="none" strike="noStrike" cap="none" normalizeH="0" baseline="0" dirty="0">
                <a:ln>
                  <a:noFill/>
                </a:ln>
                <a:effectLst/>
              </a:rPr>
              <a:t>Soil Fertility</a:t>
            </a:r>
            <a:r>
              <a:rPr kumimoji="0" lang="en-DM" altLang="en-DM" sz="1800" b="0" i="0" u="none" strike="noStrike" cap="none" normalizeH="0" baseline="0" dirty="0">
                <a:ln>
                  <a:noFill/>
                </a:ln>
                <a:effectLst/>
              </a:rPr>
              <a:t>: Leaf litter and organic matter from trees decompose and enrich the soil with nutrients, improving soil structure and fertility.</a:t>
            </a:r>
          </a:p>
          <a:p>
            <a:pPr marL="0" marR="0" lvl="0" indent="0" defTabSz="914400" rtl="0" eaLnBrk="0" fontAlgn="base" latinLnBrk="0" hangingPunct="0">
              <a:spcBef>
                <a:spcPct val="0"/>
              </a:spcBef>
              <a:spcAft>
                <a:spcPts val="600"/>
              </a:spcAft>
              <a:buClrTx/>
              <a:buSzTx/>
              <a:buFontTx/>
              <a:buNone/>
              <a:tabLst/>
            </a:pPr>
            <a:endParaRPr kumimoji="0" lang="en-DM" altLang="en-DM" sz="1100" b="0" i="0" u="none" strike="noStrike" cap="none" normalizeH="0" baseline="0" dirty="0">
              <a:ln>
                <a:noFill/>
              </a:ln>
              <a:effectLst/>
              <a:latin typeface="Arial" panose="020B0604020202020204" pitchFamily="34" charset="0"/>
            </a:endParaRPr>
          </a:p>
        </p:txBody>
      </p:sp>
      <p:pic>
        <p:nvPicPr>
          <p:cNvPr id="6" name="Picture 5" descr="Small tree">
            <a:extLst>
              <a:ext uri="{FF2B5EF4-FFF2-40B4-BE49-F238E27FC236}">
                <a16:creationId xmlns:a16="http://schemas.microsoft.com/office/drawing/2014/main" id="{F05C16E8-7217-1BBD-F9D5-CF69244A1F4D}"/>
              </a:ext>
            </a:extLst>
          </p:cNvPr>
          <p:cNvPicPr>
            <a:picLocks noChangeAspect="1"/>
          </p:cNvPicPr>
          <p:nvPr/>
        </p:nvPicPr>
        <p:blipFill rotWithShape="1">
          <a:blip r:embed="rId2"/>
          <a:srcRect l="10963" r="29636" b="-2"/>
          <a:stretch/>
        </p:blipFill>
        <p:spPr>
          <a:xfrm>
            <a:off x="6783295" y="1"/>
            <a:ext cx="5415530" cy="6858000"/>
          </a:xfrm>
          <a:prstGeom prst="rect">
            <a:avLst/>
          </a:prstGeom>
        </p:spPr>
      </p:pic>
    </p:spTree>
    <p:extLst>
      <p:ext uri="{BB962C8B-B14F-4D97-AF65-F5344CB8AC3E}">
        <p14:creationId xmlns:p14="http://schemas.microsoft.com/office/powerpoint/2010/main" val="313907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levated view of marsh and tidelands at dusk">
            <a:extLst>
              <a:ext uri="{FF2B5EF4-FFF2-40B4-BE49-F238E27FC236}">
                <a16:creationId xmlns:a16="http://schemas.microsoft.com/office/drawing/2014/main" id="{77803F92-94C7-7F6A-5EFE-F59FC94FC0D7}"/>
              </a:ext>
            </a:extLst>
          </p:cNvPr>
          <p:cNvPicPr>
            <a:picLocks noChangeAspect="1"/>
          </p:cNvPicPr>
          <p:nvPr/>
        </p:nvPicPr>
        <p:blipFill rotWithShape="1">
          <a:blip r:embed="rId3"/>
          <a:srcRect l="31754" r="18108" b="-1"/>
          <a:stretch/>
        </p:blipFill>
        <p:spPr>
          <a:xfrm>
            <a:off x="-1" y="10"/>
            <a:ext cx="4809745" cy="6857990"/>
          </a:xfrm>
          <a:prstGeom prst="rect">
            <a:avLst/>
          </a:prstGeom>
        </p:spPr>
      </p:pic>
      <p:cxnSp>
        <p:nvCxnSpPr>
          <p:cNvPr id="17" name="Straight Connector 1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A299DC89-1C86-1DE7-2EB9-C5FC1521A7BB}"/>
              </a:ext>
            </a:extLst>
          </p:cNvPr>
          <p:cNvSpPr>
            <a:spLocks noGrp="1" noChangeArrowheads="1"/>
          </p:cNvSpPr>
          <p:nvPr>
            <p:ph idx="1"/>
          </p:nvPr>
        </p:nvSpPr>
        <p:spPr bwMode="auto">
          <a:xfrm>
            <a:off x="4882896" y="996696"/>
            <a:ext cx="7131304" cy="57424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20000"/>
          </a:bodyPr>
          <a:lstStyle/>
          <a:p>
            <a:pPr marL="0" marR="0" lvl="0" indent="0" defTabSz="914400" rtl="0" eaLnBrk="0" fontAlgn="base" latinLnBrk="0" hangingPunct="0">
              <a:spcBef>
                <a:spcPct val="0"/>
              </a:spcBef>
              <a:spcAft>
                <a:spcPts val="600"/>
              </a:spcAft>
              <a:buClrTx/>
              <a:buSzTx/>
              <a:buNone/>
              <a:tabLst/>
            </a:pPr>
            <a:r>
              <a:rPr kumimoji="0" lang="en-DM" altLang="en-DM" b="1" i="0" u="none" strike="noStrike" cap="none" normalizeH="0" baseline="0" dirty="0">
                <a:ln>
                  <a:noFill/>
                </a:ln>
                <a:solidFill>
                  <a:schemeClr val="accent6">
                    <a:lumMod val="75000"/>
                  </a:schemeClr>
                </a:solidFill>
                <a:effectLst/>
                <a:latin typeface="Arial" panose="020B0604020202020204" pitchFamily="34" charset="0"/>
              </a:rPr>
              <a:t>Water Cycle Regulation</a:t>
            </a:r>
            <a:endParaRPr kumimoji="0" lang="en-US" altLang="en-DM" b="0" i="0" u="none" strike="noStrike" cap="none" normalizeH="0" baseline="0" dirty="0">
              <a:ln>
                <a:noFill/>
              </a:ln>
              <a:solidFill>
                <a:schemeClr val="accent6">
                  <a:lumMod val="75000"/>
                </a:schemeClr>
              </a:solidFill>
              <a:effectLst/>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100" b="1" i="0" u="none" strike="noStrike" cap="none" normalizeH="0" baseline="0" dirty="0">
                <a:ln>
                  <a:noFill/>
                </a:ln>
                <a:effectLst/>
                <a:latin typeface="Arial" panose="020B0604020202020204" pitchFamily="34" charset="0"/>
              </a:rPr>
              <a:t>Water Retention and Quality</a:t>
            </a:r>
            <a:r>
              <a:rPr kumimoji="0" lang="en-DM" altLang="en-DM" sz="2100" b="0" i="0" u="none" strike="noStrike" cap="none" normalizeH="0" baseline="0" dirty="0">
                <a:ln>
                  <a:noFill/>
                </a:ln>
                <a:effectLst/>
                <a:latin typeface="Arial" panose="020B0604020202020204" pitchFamily="34" charset="0"/>
              </a:rPr>
              <a:t>: Forests play a critical role in the water cycle by improving groundwater</a:t>
            </a:r>
            <a:r>
              <a:rPr lang="en-US" altLang="en-DM" sz="2100" dirty="0">
                <a:latin typeface="Arial" panose="020B0604020202020204" pitchFamily="34" charset="0"/>
              </a:rPr>
              <a:t> </a:t>
            </a:r>
            <a:r>
              <a:rPr kumimoji="0" lang="en-DM" altLang="en-DM" sz="2100" b="0" i="0" u="none" strike="noStrike" cap="none" normalizeH="0" baseline="0" dirty="0">
                <a:ln>
                  <a:noFill/>
                </a:ln>
                <a:effectLst/>
                <a:latin typeface="Arial" panose="020B0604020202020204" pitchFamily="34" charset="0"/>
              </a:rPr>
              <a:t>recharge and maintaining stream flow. They filter and purify water, reducing sediment and pollutant levels in water bodies.</a:t>
            </a:r>
          </a:p>
          <a:p>
            <a:pPr marL="0" marR="0" lvl="0" indent="0" algn="just" defTabSz="914400" rtl="0" eaLnBrk="0" fontAlgn="base" latinLnBrk="0" hangingPunct="0">
              <a:spcBef>
                <a:spcPct val="0"/>
              </a:spcBef>
              <a:spcAft>
                <a:spcPts val="600"/>
              </a:spcAft>
              <a:buClrTx/>
              <a:buSzTx/>
              <a:buNone/>
              <a:tabLst/>
            </a:pPr>
            <a:endParaRPr kumimoji="0" lang="en-US" altLang="en-DM" sz="2100" b="1"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100" b="1" i="0" u="none" strike="noStrike" cap="none" normalizeH="0" baseline="0" dirty="0">
                <a:ln>
                  <a:noFill/>
                </a:ln>
                <a:effectLst/>
                <a:latin typeface="Arial" panose="020B0604020202020204" pitchFamily="34" charset="0"/>
              </a:rPr>
              <a:t>Flood Mitigation</a:t>
            </a:r>
            <a:r>
              <a:rPr kumimoji="0" lang="en-DM" altLang="en-DM" sz="2100" b="0" i="0" u="none" strike="noStrike" cap="none" normalizeH="0" baseline="0" dirty="0">
                <a:ln>
                  <a:noFill/>
                </a:ln>
                <a:effectLst/>
                <a:latin typeface="Arial" panose="020B0604020202020204" pitchFamily="34" charset="0"/>
              </a:rPr>
              <a:t>: Forests reduce surface runoff and increase water infiltration into the soil, helping to mitigate</a:t>
            </a:r>
            <a:endParaRPr kumimoji="0" lang="en-US" altLang="en-DM" sz="21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100" b="0" i="0" u="none" strike="noStrike" cap="none" normalizeH="0" baseline="0" dirty="0">
                <a:ln>
                  <a:noFill/>
                </a:ln>
                <a:effectLst/>
                <a:latin typeface="Arial" panose="020B0604020202020204" pitchFamily="34" charset="0"/>
              </a:rPr>
              <a:t> the severity and frequency of floods.</a:t>
            </a:r>
          </a:p>
          <a:p>
            <a:pPr marL="0" marR="0" lvl="0" indent="0" algn="just" defTabSz="914400" rtl="0" eaLnBrk="0" fontAlgn="base" latinLnBrk="0" hangingPunct="0">
              <a:spcBef>
                <a:spcPct val="0"/>
              </a:spcBef>
              <a:spcAft>
                <a:spcPts val="600"/>
              </a:spcAft>
              <a:buClrTx/>
              <a:buSzTx/>
              <a:buNone/>
              <a:tabLst/>
            </a:pPr>
            <a:endParaRPr kumimoji="0" lang="en-US" altLang="en-DM" b="1"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b="1" i="0" u="none" strike="noStrike" cap="none" normalizeH="0" baseline="0" dirty="0">
                <a:ln>
                  <a:noFill/>
                </a:ln>
                <a:solidFill>
                  <a:schemeClr val="accent6">
                    <a:lumMod val="75000"/>
                  </a:schemeClr>
                </a:solidFill>
                <a:effectLst/>
                <a:latin typeface="Arial" panose="020B0604020202020204" pitchFamily="34" charset="0"/>
              </a:rPr>
              <a:t>Climate Regulation</a:t>
            </a:r>
            <a:endParaRPr kumimoji="0" lang="en-US" altLang="en-DM" b="0" i="0" u="none" strike="noStrike" cap="none" normalizeH="0" baseline="0" dirty="0">
              <a:ln>
                <a:noFill/>
              </a:ln>
              <a:solidFill>
                <a:schemeClr val="accent6">
                  <a:lumMod val="75000"/>
                </a:schemeClr>
              </a:solidFill>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100" b="1" i="0" u="none" strike="noStrike" cap="none" normalizeH="0" baseline="0" dirty="0">
                <a:ln>
                  <a:noFill/>
                </a:ln>
                <a:effectLst/>
                <a:latin typeface="Arial" panose="020B0604020202020204" pitchFamily="34" charset="0"/>
              </a:rPr>
              <a:t>Carbon Sequestration</a:t>
            </a:r>
            <a:r>
              <a:rPr kumimoji="0" lang="en-DM" altLang="en-DM" sz="2100" b="0" i="0" u="none" strike="noStrike" cap="none" normalizeH="0" baseline="0" dirty="0">
                <a:ln>
                  <a:noFill/>
                </a:ln>
                <a:effectLst/>
                <a:latin typeface="Arial" panose="020B0604020202020204" pitchFamily="34" charset="0"/>
              </a:rPr>
              <a:t>: Trees absorb carbon dioxide from the atmosphere and store it as biomass, helping to mitigate the effects of climate change by reducing greenhouse gas concentrations.</a:t>
            </a:r>
            <a:endParaRPr kumimoji="0" lang="en-US" altLang="en-DM" sz="21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endParaRPr kumimoji="0" lang="en-DM" altLang="en-DM" sz="21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100" b="1" i="0" u="none" strike="noStrike" cap="none" normalizeH="0" baseline="0" dirty="0">
                <a:ln>
                  <a:noFill/>
                </a:ln>
                <a:effectLst/>
                <a:latin typeface="Arial" panose="020B0604020202020204" pitchFamily="34" charset="0"/>
              </a:rPr>
              <a:t>Temperature Moderation</a:t>
            </a:r>
            <a:r>
              <a:rPr kumimoji="0" lang="en-DM" altLang="en-DM" sz="2100" b="0" i="0" u="none" strike="noStrike" cap="none" normalizeH="0" baseline="0" dirty="0">
                <a:ln>
                  <a:noFill/>
                </a:ln>
                <a:effectLst/>
                <a:latin typeface="Arial" panose="020B0604020202020204" pitchFamily="34" charset="0"/>
              </a:rPr>
              <a:t>: Forests can influence local and regional climates by providing shade, reducing surface temperatures, and contributing to the cooling effect through evapotranspiration.</a:t>
            </a:r>
          </a:p>
          <a:p>
            <a:pPr marL="0" marR="0" lvl="0" indent="0" defTabSz="914400" rtl="0" eaLnBrk="0" fontAlgn="base" latinLnBrk="0" hangingPunct="0">
              <a:spcBef>
                <a:spcPct val="0"/>
              </a:spcBef>
              <a:spcAft>
                <a:spcPts val="600"/>
              </a:spcAft>
              <a:buClrTx/>
              <a:buSzTx/>
              <a:buFontTx/>
              <a:buNone/>
              <a:tabLst/>
            </a:pPr>
            <a:endParaRPr kumimoji="0" lang="en-DM" altLang="en-DM" sz="11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98396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5C24A861-D339-E158-0A18-AC6190B0222E}"/>
              </a:ext>
            </a:extLst>
          </p:cNvPr>
          <p:cNvSpPr>
            <a:spLocks noGrp="1" noChangeArrowheads="1"/>
          </p:cNvSpPr>
          <p:nvPr>
            <p:ph idx="1"/>
          </p:nvPr>
        </p:nvSpPr>
        <p:spPr bwMode="auto">
          <a:xfrm>
            <a:off x="345240" y="152400"/>
            <a:ext cx="6807400" cy="63296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lnSpcReduction="10000"/>
          </a:bodyPr>
          <a:lstStyle/>
          <a:p>
            <a:pPr marL="0" marR="0" lvl="0" indent="0" defTabSz="914400" rtl="0" eaLnBrk="0" fontAlgn="base" latinLnBrk="0" hangingPunct="0">
              <a:spcBef>
                <a:spcPct val="0"/>
              </a:spcBef>
              <a:spcAft>
                <a:spcPts val="600"/>
              </a:spcAft>
              <a:buClrTx/>
              <a:buSzTx/>
              <a:buNone/>
              <a:tabLst/>
            </a:pPr>
            <a:r>
              <a:rPr kumimoji="0" lang="en-DM" altLang="en-DM" sz="2400" b="1" i="0" u="none" strike="noStrike" cap="none" normalizeH="0" baseline="0" dirty="0">
                <a:ln>
                  <a:noFill/>
                </a:ln>
                <a:solidFill>
                  <a:schemeClr val="accent6">
                    <a:lumMod val="75000"/>
                  </a:schemeClr>
                </a:solidFill>
                <a:effectLst/>
                <a:latin typeface="Arial" panose="020B0604020202020204" pitchFamily="34" charset="0"/>
              </a:rPr>
              <a:t>Air Quality Improvement</a:t>
            </a:r>
            <a:endParaRPr lang="en-US" altLang="en-DM" sz="2400" dirty="0">
              <a:solidFill>
                <a:schemeClr val="accent6">
                  <a:lumMod val="75000"/>
                </a:schemeClr>
              </a:solidFill>
              <a:latin typeface="Arial" panose="020B0604020202020204" pitchFamily="34" charset="0"/>
            </a:endParaRPr>
          </a:p>
          <a:p>
            <a:pPr marL="0" marR="0" lvl="0" indent="0"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1" i="0" u="none" strike="noStrike" cap="none" normalizeH="0" baseline="0" dirty="0">
                <a:ln>
                  <a:noFill/>
                </a:ln>
                <a:effectLst/>
                <a:latin typeface="Arial" panose="020B0604020202020204" pitchFamily="34" charset="0"/>
              </a:rPr>
              <a:t>Pollutant Absorption</a:t>
            </a:r>
            <a:r>
              <a:rPr kumimoji="0" lang="en-DM" altLang="en-DM" sz="2000" b="0" i="0" u="none" strike="noStrike" cap="none" normalizeH="0" baseline="0" dirty="0">
                <a:ln>
                  <a:noFill/>
                </a:ln>
                <a:effectLst/>
                <a:latin typeface="Arial" panose="020B0604020202020204" pitchFamily="34" charset="0"/>
              </a:rPr>
              <a:t>: Trees absorb pollutants such as nitrogen oxides, ammonia, sulphur dioxide, and particulate matter from the air, improving air quality.</a:t>
            </a:r>
            <a:endParaRPr kumimoji="0" lang="en-US"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1" i="0" u="none" strike="noStrike" cap="none" normalizeH="0" baseline="0" dirty="0">
                <a:ln>
                  <a:noFill/>
                </a:ln>
                <a:effectLst/>
                <a:latin typeface="Arial" panose="020B0604020202020204" pitchFamily="34" charset="0"/>
              </a:rPr>
              <a:t>Oxygen Production</a:t>
            </a:r>
            <a:r>
              <a:rPr kumimoji="0" lang="en-DM" altLang="en-DM" sz="2000" b="0" i="0" u="none" strike="noStrike" cap="none" normalizeH="0" baseline="0" dirty="0">
                <a:ln>
                  <a:noFill/>
                </a:ln>
                <a:effectLst/>
                <a:latin typeface="Arial" panose="020B0604020202020204" pitchFamily="34" charset="0"/>
              </a:rPr>
              <a:t>: Through the process of</a:t>
            </a:r>
            <a:r>
              <a:rPr kumimoji="0" lang="en-US" altLang="en-DM" sz="2000" b="0" i="0" u="none" strike="noStrike" cap="none" normalizeH="0" baseline="0" dirty="0">
                <a:ln>
                  <a:noFill/>
                </a:ln>
                <a:effectLst/>
                <a:latin typeface="Arial" panose="020B0604020202020204" pitchFamily="34" charset="0"/>
              </a:rPr>
              <a:t> </a:t>
            </a:r>
            <a:r>
              <a:rPr kumimoji="0" lang="en-DM" altLang="en-DM" sz="2000" b="0" i="0" u="none" strike="noStrike" cap="none" normalizeH="0" baseline="0" dirty="0">
                <a:ln>
                  <a:noFill/>
                </a:ln>
                <a:effectLst/>
                <a:latin typeface="Arial" panose="020B0604020202020204" pitchFamily="34" charset="0"/>
              </a:rPr>
              <a:t>photosynthesis, trees release oxygen into the atmosphere,</a:t>
            </a:r>
            <a:endParaRPr kumimoji="0" lang="en-US"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0" i="0" u="none" strike="noStrike" cap="none" normalizeH="0" baseline="0" dirty="0">
                <a:ln>
                  <a:noFill/>
                </a:ln>
                <a:effectLst/>
                <a:latin typeface="Arial" panose="020B0604020202020204" pitchFamily="34" charset="0"/>
              </a:rPr>
              <a:t>which is essential for the survival of most living organisms.</a:t>
            </a:r>
          </a:p>
          <a:p>
            <a:pPr marL="0" marR="0" lvl="0" indent="0" algn="just" defTabSz="914400" rtl="0" eaLnBrk="0" fontAlgn="base" latinLnBrk="0" hangingPunct="0">
              <a:spcBef>
                <a:spcPct val="0"/>
              </a:spcBef>
              <a:spcAft>
                <a:spcPts val="600"/>
              </a:spcAft>
              <a:buClrTx/>
              <a:buSzTx/>
              <a:buNone/>
              <a:tabLst/>
            </a:pPr>
            <a:endParaRPr kumimoji="0" lang="en-US" altLang="en-DM" sz="2000" b="1"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400" b="1" i="0" u="none" strike="noStrike" cap="none" normalizeH="0" baseline="0" dirty="0">
                <a:ln>
                  <a:noFill/>
                </a:ln>
                <a:solidFill>
                  <a:schemeClr val="accent6">
                    <a:lumMod val="75000"/>
                  </a:schemeClr>
                </a:solidFill>
                <a:effectLst/>
                <a:latin typeface="Arial" panose="020B0604020202020204" pitchFamily="34" charset="0"/>
              </a:rPr>
              <a:t>Enhancement of Ecosystem Services</a:t>
            </a:r>
            <a:endParaRPr lang="en-US" altLang="en-DM" sz="2400" dirty="0">
              <a:solidFill>
                <a:schemeClr val="accent6">
                  <a:lumMod val="75000"/>
                </a:schemeClr>
              </a:solidFill>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1" i="0" u="none" strike="noStrike" cap="none" normalizeH="0" baseline="0" dirty="0">
                <a:ln>
                  <a:noFill/>
                </a:ln>
                <a:effectLst/>
                <a:latin typeface="Arial" panose="020B0604020202020204" pitchFamily="34" charset="0"/>
              </a:rPr>
              <a:t>Pollination</a:t>
            </a:r>
            <a:r>
              <a:rPr kumimoji="0" lang="en-DM" altLang="en-DM" sz="2000" b="0" i="0" u="none" strike="noStrike" cap="none" normalizeH="0" baseline="0" dirty="0">
                <a:ln>
                  <a:noFill/>
                </a:ln>
                <a:effectLst/>
                <a:latin typeface="Arial" panose="020B0604020202020204" pitchFamily="34" charset="0"/>
              </a:rPr>
              <a:t>: Forests support a wide range of pollinators, including bees, birds, and bats, which are essential for the reproduction of many plants, including crops.</a:t>
            </a:r>
            <a:endParaRPr kumimoji="0" lang="en-US"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endParaRPr kumimoji="0" lang="en-DM"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1" i="0" u="none" strike="noStrike" cap="none" normalizeH="0" baseline="0" dirty="0">
                <a:ln>
                  <a:noFill/>
                </a:ln>
                <a:effectLst/>
                <a:latin typeface="Arial" panose="020B0604020202020204" pitchFamily="34" charset="0"/>
              </a:rPr>
              <a:t>Nutrient Cycling</a:t>
            </a:r>
            <a:r>
              <a:rPr kumimoji="0" lang="en-DM" altLang="en-DM" sz="2000" b="0" i="0" u="none" strike="noStrike" cap="none" normalizeH="0" baseline="0" dirty="0">
                <a:ln>
                  <a:noFill/>
                </a:ln>
                <a:effectLst/>
                <a:latin typeface="Arial" panose="020B0604020202020204" pitchFamily="34" charset="0"/>
              </a:rPr>
              <a:t>: Trees contribute to the cycling of nutrients within an ecosystem, supporting plant growth and </a:t>
            </a:r>
            <a:endParaRPr kumimoji="0" lang="en-US" altLang="en-DM"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ts val="600"/>
              </a:spcAft>
              <a:buClrTx/>
              <a:buSzTx/>
              <a:buNone/>
              <a:tabLst/>
            </a:pPr>
            <a:r>
              <a:rPr kumimoji="0" lang="en-DM" altLang="en-DM" sz="2000" b="0" i="0" u="none" strike="noStrike" cap="none" normalizeH="0" baseline="0" dirty="0">
                <a:ln>
                  <a:noFill/>
                </a:ln>
                <a:effectLst/>
                <a:latin typeface="Arial" panose="020B0604020202020204" pitchFamily="34" charset="0"/>
              </a:rPr>
              <a:t>maintaining ecological balance.</a:t>
            </a:r>
          </a:p>
          <a:p>
            <a:pPr marL="0" marR="0" lvl="0" indent="0" defTabSz="914400" rtl="0" eaLnBrk="0" fontAlgn="base" latinLnBrk="0" hangingPunct="0">
              <a:spcBef>
                <a:spcPct val="0"/>
              </a:spcBef>
              <a:spcAft>
                <a:spcPts val="600"/>
              </a:spcAft>
              <a:buClrTx/>
              <a:buSzTx/>
              <a:buFontTx/>
              <a:buNone/>
              <a:tabLst/>
            </a:pPr>
            <a:endParaRPr kumimoji="0" lang="en-DM" altLang="en-DM" sz="1100" b="0" i="0" u="none" strike="noStrike" cap="none" normalizeH="0" baseline="0" dirty="0">
              <a:ln>
                <a:noFill/>
              </a:ln>
              <a:effectLst/>
              <a:latin typeface="Arial" panose="020B0604020202020204" pitchFamily="34" charset="0"/>
            </a:endParaRPr>
          </a:p>
        </p:txBody>
      </p:sp>
      <p:pic>
        <p:nvPicPr>
          <p:cNvPr id="6" name="Picture 5" descr="Trees in a misty forest">
            <a:extLst>
              <a:ext uri="{FF2B5EF4-FFF2-40B4-BE49-F238E27FC236}">
                <a16:creationId xmlns:a16="http://schemas.microsoft.com/office/drawing/2014/main" id="{5ACE59DC-7F8B-C857-5693-88AE1F130C5C}"/>
              </a:ext>
            </a:extLst>
          </p:cNvPr>
          <p:cNvPicPr>
            <a:picLocks noChangeAspect="1"/>
          </p:cNvPicPr>
          <p:nvPr/>
        </p:nvPicPr>
        <p:blipFill rotWithShape="1">
          <a:blip r:embed="rId3"/>
          <a:srcRect l="37120" r="11627" b="2"/>
          <a:stretch/>
        </p:blipFill>
        <p:spPr>
          <a:xfrm>
            <a:off x="7457439" y="-10886"/>
            <a:ext cx="4734561"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3914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94F81F-9E80-4EBA-4BEE-DC1D58DB103A}"/>
              </a:ext>
            </a:extLst>
          </p:cNvPr>
          <p:cNvSpPr>
            <a:spLocks noGrp="1"/>
          </p:cNvSpPr>
          <p:nvPr>
            <p:ph idx="1"/>
          </p:nvPr>
        </p:nvSpPr>
        <p:spPr>
          <a:xfrm>
            <a:off x="213360" y="447040"/>
            <a:ext cx="6818376" cy="6035040"/>
          </a:xfrm>
        </p:spPr>
        <p:txBody>
          <a:bodyPr anchor="ctr">
            <a:normAutofit/>
          </a:bodyPr>
          <a:lstStyle/>
          <a:p>
            <a:pPr marL="0" indent="0">
              <a:buNone/>
            </a:pPr>
            <a:r>
              <a:rPr lang="en-US" sz="2400" b="1" dirty="0">
                <a:solidFill>
                  <a:schemeClr val="accent6">
                    <a:lumMod val="75000"/>
                  </a:schemeClr>
                </a:solidFill>
              </a:rPr>
              <a:t>Aesthetic and Recreational Value</a:t>
            </a:r>
          </a:p>
          <a:p>
            <a:pPr marL="0" indent="0">
              <a:buNone/>
            </a:pPr>
            <a:endParaRPr lang="en-US" sz="2000" dirty="0"/>
          </a:p>
          <a:p>
            <a:pPr marL="0" indent="0" algn="just">
              <a:buNone/>
            </a:pPr>
            <a:r>
              <a:rPr lang="en-US" sz="2000" b="1" dirty="0"/>
              <a:t>Scenic Beauty</a:t>
            </a:r>
            <a:r>
              <a:rPr lang="en-US" sz="2000" dirty="0"/>
              <a:t>: Reforested areas enhance the natural beauty of landscapes, providing aesthetic value and improving the quality of life for local communities.</a:t>
            </a:r>
          </a:p>
          <a:p>
            <a:pPr marL="0" indent="0" algn="just">
              <a:buNone/>
            </a:pPr>
            <a:endParaRPr lang="en-US" sz="2000" dirty="0"/>
          </a:p>
          <a:p>
            <a:pPr marL="0" indent="0" algn="just">
              <a:buNone/>
            </a:pPr>
            <a:r>
              <a:rPr lang="en-US" sz="2000" b="1" dirty="0"/>
              <a:t>Recreational Opportunities</a:t>
            </a:r>
            <a:r>
              <a:rPr lang="en-US" sz="2000" dirty="0"/>
              <a:t>: Forests offer recreational spaces for activities such as hiking, bird-watching, and camping, contributing to physical and mental well-being.</a:t>
            </a:r>
          </a:p>
          <a:p>
            <a:pPr marL="0" indent="0">
              <a:buNone/>
            </a:pPr>
            <a:endParaRPr lang="en-DM" sz="2000" dirty="0"/>
          </a:p>
        </p:txBody>
      </p:sp>
      <p:pic>
        <p:nvPicPr>
          <p:cNvPr id="12" name="Picture 11" descr="Vibrant green forest">
            <a:extLst>
              <a:ext uri="{FF2B5EF4-FFF2-40B4-BE49-F238E27FC236}">
                <a16:creationId xmlns:a16="http://schemas.microsoft.com/office/drawing/2014/main" id="{F75C8649-C7A2-1B31-3784-EE2990D4F34B}"/>
              </a:ext>
            </a:extLst>
          </p:cNvPr>
          <p:cNvPicPr>
            <a:picLocks noChangeAspect="1"/>
          </p:cNvPicPr>
          <p:nvPr/>
        </p:nvPicPr>
        <p:blipFill rotWithShape="1">
          <a:blip r:embed="rId2"/>
          <a:srcRect l="21580" r="26583" b="-1"/>
          <a:stretch/>
        </p:blipFill>
        <p:spPr>
          <a:xfrm>
            <a:off x="7315199" y="-10886"/>
            <a:ext cx="4876801"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53117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Vibrant green forest">
            <a:extLst>
              <a:ext uri="{FF2B5EF4-FFF2-40B4-BE49-F238E27FC236}">
                <a16:creationId xmlns:a16="http://schemas.microsoft.com/office/drawing/2014/main" id="{F933BFB2-E5BF-A051-1168-D0ED20B05877}"/>
              </a:ext>
            </a:extLst>
          </p:cNvPr>
          <p:cNvPicPr>
            <a:picLocks noChangeAspect="1"/>
          </p:cNvPicPr>
          <p:nvPr/>
        </p:nvPicPr>
        <p:blipFill rotWithShape="1">
          <a:blip r:embed="rId2">
            <a:alphaModFix amt="60000"/>
          </a:blip>
          <a:srcRect t="8782" b="6948"/>
          <a:stretch/>
        </p:blipFill>
        <p:spPr>
          <a:xfrm>
            <a:off x="-1" y="10"/>
            <a:ext cx="12192001" cy="6857990"/>
          </a:xfrm>
          <a:prstGeom prst="rect">
            <a:avLst/>
          </a:prstGeom>
        </p:spPr>
      </p:pic>
      <p:sp>
        <p:nvSpPr>
          <p:cNvPr id="2" name="Title 1">
            <a:extLst>
              <a:ext uri="{FF2B5EF4-FFF2-40B4-BE49-F238E27FC236}">
                <a16:creationId xmlns:a16="http://schemas.microsoft.com/office/drawing/2014/main" id="{95F92A68-79B8-D354-FB19-78A8C8F2299B}"/>
              </a:ext>
            </a:extLst>
          </p:cNvPr>
          <p:cNvSpPr>
            <a:spLocks noGrp="1"/>
          </p:cNvSpPr>
          <p:nvPr>
            <p:ph type="title"/>
          </p:nvPr>
        </p:nvSpPr>
        <p:spPr>
          <a:xfrm>
            <a:off x="838200" y="1798320"/>
            <a:ext cx="10515600" cy="2102005"/>
          </a:xfrm>
        </p:spPr>
        <p:txBody>
          <a:bodyPr vert="horz" lIns="91440" tIns="45720" rIns="91440" bIns="45720" rtlCol="0" anchor="b">
            <a:normAutofit/>
          </a:bodyPr>
          <a:lstStyle/>
          <a:p>
            <a:pPr algn="ctr"/>
            <a:r>
              <a:rPr lang="en-US" sz="5200" dirty="0">
                <a:solidFill>
                  <a:srgbClr val="FFFFFF"/>
                </a:solidFill>
              </a:rPr>
              <a:t>Success in reforestation</a:t>
            </a:r>
          </a:p>
        </p:txBody>
      </p:sp>
      <p:sp>
        <p:nvSpPr>
          <p:cNvPr id="3" name="Content Placeholder 2">
            <a:extLst>
              <a:ext uri="{FF2B5EF4-FFF2-40B4-BE49-F238E27FC236}">
                <a16:creationId xmlns:a16="http://schemas.microsoft.com/office/drawing/2014/main" id="{BAAFE1C0-B6C4-214A-0D1A-D7C485F00E37}"/>
              </a:ext>
            </a:extLst>
          </p:cNvPr>
          <p:cNvSpPr>
            <a:spLocks noGrp="1"/>
          </p:cNvSpPr>
          <p:nvPr>
            <p:ph idx="1"/>
          </p:nvPr>
        </p:nvSpPr>
        <p:spPr>
          <a:xfrm>
            <a:off x="838200" y="4072040"/>
            <a:ext cx="10515600" cy="1384310"/>
          </a:xfrm>
        </p:spPr>
        <p:txBody>
          <a:bodyPr vert="horz" lIns="91440" tIns="45720" rIns="91440" bIns="45720" rtlCol="0">
            <a:normAutofit/>
          </a:bodyPr>
          <a:lstStyle/>
          <a:p>
            <a:pPr marL="0" indent="0" algn="ctr">
              <a:buNone/>
            </a:pPr>
            <a:r>
              <a:rPr lang="en-US" sz="3600" dirty="0">
                <a:solidFill>
                  <a:srgbClr val="FFFFFF"/>
                </a:solidFill>
              </a:rPr>
              <a:t>Case Studies-Examining success in reforestation</a:t>
            </a:r>
          </a:p>
        </p:txBody>
      </p:sp>
    </p:spTree>
    <p:extLst>
      <p:ext uri="{BB962C8B-B14F-4D97-AF65-F5344CB8AC3E}">
        <p14:creationId xmlns:p14="http://schemas.microsoft.com/office/powerpoint/2010/main" val="3695238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6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FAD14-7B8F-0512-B17A-C006E44B0ABA}"/>
              </a:ext>
            </a:extLst>
          </p:cNvPr>
          <p:cNvSpPr>
            <a:spLocks noGrp="1"/>
          </p:cNvSpPr>
          <p:nvPr>
            <p:ph type="title"/>
          </p:nvPr>
        </p:nvSpPr>
        <p:spPr>
          <a:xfrm>
            <a:off x="193040" y="1209041"/>
            <a:ext cx="3657600" cy="3574598"/>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3200" kern="1200" dirty="0">
                <a:solidFill>
                  <a:srgbClr val="FFFFFF"/>
                </a:solidFill>
                <a:latin typeface="+mj-lt"/>
                <a:ea typeface="+mj-ea"/>
                <a:cs typeface="+mj-cs"/>
              </a:rPr>
              <a:t>Indonesian ‘madman’ turns barren hills green by planting 11,000 trees</a:t>
            </a:r>
          </a:p>
        </p:txBody>
      </p:sp>
      <p:pic>
        <p:nvPicPr>
          <p:cNvPr id="4" name="Online Media 3" title="Indonesian ‘madman’ turns barren hills green by planting 11,000 trees">
            <a:hlinkClick r:id="" action="ppaction://media"/>
            <a:extLst>
              <a:ext uri="{FF2B5EF4-FFF2-40B4-BE49-F238E27FC236}">
                <a16:creationId xmlns:a16="http://schemas.microsoft.com/office/drawing/2014/main" id="{2A54509F-41AA-EC43-77A7-241B84A4512B}"/>
              </a:ext>
            </a:extLst>
          </p:cNvPr>
          <p:cNvPicPr>
            <a:picLocks noGrp="1" noRot="1" noChangeAspect="1"/>
          </p:cNvPicPr>
          <p:nvPr>
            <p:ph idx="1"/>
            <a:videoFile r:link="rId1"/>
          </p:nvPr>
        </p:nvPicPr>
        <p:blipFill>
          <a:blip r:embed="rId3"/>
          <a:stretch>
            <a:fillRect/>
          </a:stretch>
        </p:blipFill>
        <p:spPr>
          <a:xfrm>
            <a:off x="4038600" y="1396639"/>
            <a:ext cx="7188199" cy="4061332"/>
          </a:xfrm>
          <a:prstGeom prst="rect">
            <a:avLst/>
          </a:prstGeom>
        </p:spPr>
      </p:pic>
    </p:spTree>
    <p:extLst>
      <p:ext uri="{BB962C8B-B14F-4D97-AF65-F5344CB8AC3E}">
        <p14:creationId xmlns:p14="http://schemas.microsoft.com/office/powerpoint/2010/main" val="367125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0D15A7-B125-3776-D01C-37A833682015}"/>
              </a:ext>
            </a:extLst>
          </p:cNvPr>
          <p:cNvSpPr>
            <a:spLocks noGrp="1"/>
          </p:cNvSpPr>
          <p:nvPr>
            <p:ph type="ctrTitle"/>
          </p:nvPr>
        </p:nvSpPr>
        <p:spPr>
          <a:xfrm>
            <a:off x="1145136" y="1028700"/>
            <a:ext cx="9947305" cy="1090657"/>
          </a:xfrm>
        </p:spPr>
        <p:txBody>
          <a:bodyPr>
            <a:normAutofit/>
          </a:bodyPr>
          <a:lstStyle/>
          <a:p>
            <a:r>
              <a:rPr lang="en-US" sz="4800">
                <a:solidFill>
                  <a:srgbClr val="FFFFFF"/>
                </a:solidFill>
              </a:rPr>
              <a:t>Session One</a:t>
            </a:r>
            <a:endParaRPr lang="en-DM" sz="4800">
              <a:solidFill>
                <a:srgbClr val="FFFFFF"/>
              </a:solidFill>
            </a:endParaRPr>
          </a:p>
        </p:txBody>
      </p:sp>
      <p:sp>
        <p:nvSpPr>
          <p:cNvPr id="3" name="Subtitle 2">
            <a:extLst>
              <a:ext uri="{FF2B5EF4-FFF2-40B4-BE49-F238E27FC236}">
                <a16:creationId xmlns:a16="http://schemas.microsoft.com/office/drawing/2014/main" id="{E502D99C-CB22-2749-EEE2-3489CD372778}"/>
              </a:ext>
            </a:extLst>
          </p:cNvPr>
          <p:cNvSpPr>
            <a:spLocks noGrp="1"/>
          </p:cNvSpPr>
          <p:nvPr>
            <p:ph type="subTitle" idx="1"/>
          </p:nvPr>
        </p:nvSpPr>
        <p:spPr>
          <a:xfrm>
            <a:off x="1524000" y="2214188"/>
            <a:ext cx="9144000" cy="492440"/>
          </a:xfrm>
        </p:spPr>
        <p:txBody>
          <a:bodyPr>
            <a:noAutofit/>
          </a:bodyPr>
          <a:lstStyle/>
          <a:p>
            <a:r>
              <a:rPr lang="en-US" sz="3200" dirty="0">
                <a:solidFill>
                  <a:srgbClr val="FFFFFF"/>
                </a:solidFill>
              </a:rPr>
              <a:t>Introduction to Reforestation Monitoring and Evaluation Systems</a:t>
            </a:r>
            <a:endParaRPr lang="en-DM" sz="3200" dirty="0">
              <a:solidFill>
                <a:srgbClr val="FFFFFF"/>
              </a:solidFill>
            </a:endParaRPr>
          </a:p>
        </p:txBody>
      </p:sp>
      <p:sp>
        <p:nvSpPr>
          <p:cNvPr id="19" name="Freeform: Shape 18">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lant growing on a shovel&#10;&#10;Description automatically generated">
            <a:extLst>
              <a:ext uri="{FF2B5EF4-FFF2-40B4-BE49-F238E27FC236}">
                <a16:creationId xmlns:a16="http://schemas.microsoft.com/office/drawing/2014/main" id="{D081C870-6BF5-F38A-D59C-472C829DC007}"/>
              </a:ext>
            </a:extLst>
          </p:cNvPr>
          <p:cNvPicPr>
            <a:picLocks noChangeAspect="1"/>
          </p:cNvPicPr>
          <p:nvPr/>
        </p:nvPicPr>
        <p:blipFill rotWithShape="1">
          <a:blip r:embed="rId2">
            <a:extLst>
              <a:ext uri="{28A0092B-C50C-407E-A947-70E740481C1C}">
                <a14:useLocalDpi xmlns:a14="http://schemas.microsoft.com/office/drawing/2010/main" val="0"/>
              </a:ext>
            </a:extLst>
          </a:blip>
          <a:srcRect l="2752" r="-1" b="-1"/>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26917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2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C1AA92-3A77-F9D3-C758-AB6D040687B1}"/>
              </a:ext>
            </a:extLst>
          </p:cNvPr>
          <p:cNvSpPr>
            <a:spLocks noGrp="1"/>
          </p:cNvSpPr>
          <p:nvPr>
            <p:ph idx="1"/>
          </p:nvPr>
        </p:nvSpPr>
        <p:spPr>
          <a:xfrm>
            <a:off x="162560" y="1588596"/>
            <a:ext cx="4612639" cy="3447832"/>
          </a:xfrm>
        </p:spPr>
        <p:txBody>
          <a:bodyPr anchor="t">
            <a:normAutofit/>
          </a:bodyPr>
          <a:lstStyle/>
          <a:p>
            <a:pPr marL="0" indent="0">
              <a:buNone/>
            </a:pPr>
            <a:r>
              <a:rPr lang="en-DM" sz="4000" b="1" dirty="0">
                <a:effectLst/>
                <a:latin typeface="Amasis MT Pro" panose="02040504050005020304" pitchFamily="18" charset="0"/>
                <a:ea typeface="Aptos" panose="020B0004020202020204" pitchFamily="34" charset="0"/>
                <a:cs typeface="Times New Roman" panose="02020603050405020304" pitchFamily="18" charset="0"/>
              </a:rPr>
              <a:t>Importance of Monitoring and Evaluation (M&amp;E) in Reforestation Projects </a:t>
            </a:r>
            <a:endParaRPr lang="en-DM" sz="4000" dirty="0"/>
          </a:p>
        </p:txBody>
      </p:sp>
      <p:pic>
        <p:nvPicPr>
          <p:cNvPr id="22" name="Picture 21" descr="Graph">
            <a:extLst>
              <a:ext uri="{FF2B5EF4-FFF2-40B4-BE49-F238E27FC236}">
                <a16:creationId xmlns:a16="http://schemas.microsoft.com/office/drawing/2014/main" id="{FB595511-3AF7-C7E4-6772-E2F02A1DDA9B}"/>
              </a:ext>
            </a:extLst>
          </p:cNvPr>
          <p:cNvPicPr>
            <a:picLocks noChangeAspect="1"/>
          </p:cNvPicPr>
          <p:nvPr/>
        </p:nvPicPr>
        <p:blipFill rotWithShape="1">
          <a:blip r:embed="rId2"/>
          <a:srcRect l="11990" r="23256"/>
          <a:stretch/>
        </p:blipFill>
        <p:spPr>
          <a:xfrm>
            <a:off x="5086726" y="10"/>
            <a:ext cx="7105273" cy="6857990"/>
          </a:xfrm>
          <a:prstGeom prst="rect">
            <a:avLst/>
          </a:prstGeom>
        </p:spPr>
      </p:pic>
      <p:grpSp>
        <p:nvGrpSpPr>
          <p:cNvPr id="23" name="Group 22">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241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EA5EA-D99C-AF62-0828-2DB5F97BF19F}"/>
              </a:ext>
            </a:extLst>
          </p:cNvPr>
          <p:cNvSpPr>
            <a:spLocks noGrp="1"/>
          </p:cNvSpPr>
          <p:nvPr>
            <p:ph type="title"/>
          </p:nvPr>
        </p:nvSpPr>
        <p:spPr>
          <a:xfrm>
            <a:off x="838201" y="365125"/>
            <a:ext cx="5251316" cy="1807305"/>
          </a:xfrm>
        </p:spPr>
        <p:txBody>
          <a:bodyPr>
            <a:normAutofit/>
          </a:bodyPr>
          <a:lstStyle/>
          <a:p>
            <a:r>
              <a:rPr lang="en-US" sz="3400" b="1" kern="0">
                <a:latin typeface="Amasis MT Pro" panose="02040504050005020304" pitchFamily="18" charset="0"/>
                <a:ea typeface="Calibri" panose="020F0502020204030204" pitchFamily="34" charset="0"/>
                <a:cs typeface="Times New Roman" panose="02020603050405020304" pitchFamily="18" charset="0"/>
              </a:rPr>
              <a:t>Rationale for monitoring and evaluation </a:t>
            </a:r>
            <a:br>
              <a:rPr lang="en-DM" sz="3400" kern="100">
                <a:latin typeface="Calibri" panose="020F0502020204030204" pitchFamily="34" charset="0"/>
                <a:ea typeface="Calibri" panose="020F0502020204030204" pitchFamily="34" charset="0"/>
                <a:cs typeface="Times New Roman" panose="02020603050405020304" pitchFamily="18" charset="0"/>
              </a:rPr>
            </a:br>
            <a:endParaRPr lang="en-DM" sz="3400"/>
          </a:p>
        </p:txBody>
      </p:sp>
      <p:sp>
        <p:nvSpPr>
          <p:cNvPr id="3" name="Content Placeholder 2">
            <a:extLst>
              <a:ext uri="{FF2B5EF4-FFF2-40B4-BE49-F238E27FC236}">
                <a16:creationId xmlns:a16="http://schemas.microsoft.com/office/drawing/2014/main" id="{F48ABC02-E01D-E861-8700-C5448C3AE5EB}"/>
              </a:ext>
            </a:extLst>
          </p:cNvPr>
          <p:cNvSpPr>
            <a:spLocks noGrp="1"/>
          </p:cNvSpPr>
          <p:nvPr>
            <p:ph idx="1"/>
          </p:nvPr>
        </p:nvSpPr>
        <p:spPr>
          <a:xfrm>
            <a:off x="206505" y="1889760"/>
            <a:ext cx="6019661" cy="4785360"/>
          </a:xfrm>
        </p:spPr>
        <p:txBody>
          <a:bodyPr>
            <a:normAutofit/>
          </a:bodyPr>
          <a:lstStyle/>
          <a:p>
            <a:pPr marL="0" marR="0" indent="0" algn="just">
              <a:spcBef>
                <a:spcPts val="0"/>
              </a:spcBef>
              <a:spcAft>
                <a:spcPts val="800"/>
              </a:spcAft>
              <a:buNone/>
            </a:pPr>
            <a:r>
              <a:rPr lang="en-US" sz="2000" kern="0" dirty="0">
                <a:effectLst/>
                <a:latin typeface="Amasis MT Pro" panose="02040504050005020304" pitchFamily="18" charset="0"/>
                <a:ea typeface="Calibri" panose="020F0502020204030204" pitchFamily="34" charset="0"/>
                <a:cs typeface="Times New Roman" panose="02020603050405020304" pitchFamily="18" charset="0"/>
              </a:rPr>
              <a:t>Implementing a </a:t>
            </a:r>
            <a:r>
              <a:rPr lang="en-US" sz="2000" b="1" i="1" kern="0" dirty="0">
                <a:effectLst/>
                <a:latin typeface="Amasis MT Pro" panose="02040504050005020304" pitchFamily="18" charset="0"/>
                <a:ea typeface="Calibri" panose="020F0502020204030204" pitchFamily="34" charset="0"/>
                <a:cs typeface="Times New Roman" panose="02020603050405020304" pitchFamily="18" charset="0"/>
              </a:rPr>
              <a:t>monitoring and evaluation framework</a:t>
            </a:r>
            <a:r>
              <a:rPr lang="en-US" sz="2000" kern="0" dirty="0">
                <a:effectLst/>
                <a:latin typeface="Amasis MT Pro" panose="02040504050005020304" pitchFamily="18" charset="0"/>
                <a:ea typeface="Calibri" panose="020F0502020204030204" pitchFamily="34" charset="0"/>
                <a:cs typeface="Times New Roman" panose="02020603050405020304" pitchFamily="18" charset="0"/>
              </a:rPr>
              <a:t> after reforestation activities is essential for assessing success, identifying challenges, facilitating learning and adaptation, promoting accountability and transparency, optimizing resource allocation, demonstrating impact, and supporting continuous improvement. By systematically monitoring and evaluating reforestation efforts, stakeholders can enhance their effectiveness, sustainability, and long-term impact on forest ecosystems and communities. </a:t>
            </a:r>
            <a:r>
              <a:rPr lang="en-DM" sz="2000" kern="0" dirty="0">
                <a:effectLst/>
                <a:latin typeface="Amasis MT Pro" panose="02040504050005020304" pitchFamily="18" charset="0"/>
                <a:ea typeface="Calibri" panose="020F0502020204030204" pitchFamily="34" charset="0"/>
                <a:cs typeface="Times New Roman" panose="02020603050405020304" pitchFamily="18" charset="0"/>
              </a:rPr>
              <a:t>Implement</a:t>
            </a:r>
            <a:r>
              <a:rPr lang="en-US" sz="2000" kern="0" dirty="0" err="1">
                <a:effectLst/>
                <a:latin typeface="Amasis MT Pro" panose="02040504050005020304" pitchFamily="18" charset="0"/>
                <a:ea typeface="Calibri" panose="020F0502020204030204" pitchFamily="34" charset="0"/>
                <a:cs typeface="Times New Roman" panose="02020603050405020304" pitchFamily="18" charset="0"/>
              </a:rPr>
              <a:t>ing</a:t>
            </a:r>
            <a:r>
              <a:rPr lang="en-US" sz="2000" kern="0" dirty="0">
                <a:effectLst/>
                <a:latin typeface="Amasis MT Pro" panose="02040504050005020304" pitchFamily="18" charset="0"/>
                <a:ea typeface="Calibri" panose="020F0502020204030204" pitchFamily="34" charset="0"/>
                <a:cs typeface="Times New Roman" panose="02020603050405020304" pitchFamily="18" charset="0"/>
              </a:rPr>
              <a:t> a </a:t>
            </a:r>
            <a:r>
              <a:rPr lang="en-DM" sz="2000" kern="0" dirty="0">
                <a:effectLst/>
                <a:latin typeface="Amasis MT Pro" panose="02040504050005020304" pitchFamily="18" charset="0"/>
                <a:ea typeface="Calibri" panose="020F0502020204030204" pitchFamily="34" charset="0"/>
                <a:cs typeface="Times New Roman" panose="02020603050405020304" pitchFamily="18" charset="0"/>
              </a:rPr>
              <a:t>monitoring and evaluation (M&amp;E) framework after reforestation activities is crucial for several reasons</a:t>
            </a:r>
            <a:r>
              <a:rPr lang="en-US" sz="2000" kern="0" dirty="0">
                <a:effectLst/>
                <a:latin typeface="Amasis MT Pro" panose="02040504050005020304" pitchFamily="18" charset="0"/>
                <a:ea typeface="Calibri" panose="020F0502020204030204" pitchFamily="34" charset="0"/>
                <a:cs typeface="Times New Roman" panose="02020603050405020304" pitchFamily="18" charset="0"/>
              </a:rPr>
              <a:t>.</a:t>
            </a:r>
            <a:endParaRPr lang="en-DM"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M" sz="1700" dirty="0"/>
          </a:p>
        </p:txBody>
      </p:sp>
      <p:pic>
        <p:nvPicPr>
          <p:cNvPr id="5" name="Picture 4" descr="Plant growing in a concrete crack">
            <a:extLst>
              <a:ext uri="{FF2B5EF4-FFF2-40B4-BE49-F238E27FC236}">
                <a16:creationId xmlns:a16="http://schemas.microsoft.com/office/drawing/2014/main" id="{3972EBAC-F52D-878D-0B5F-58E3F26D81BF}"/>
              </a:ext>
            </a:extLst>
          </p:cNvPr>
          <p:cNvPicPr>
            <a:picLocks noChangeAspect="1"/>
          </p:cNvPicPr>
          <p:nvPr/>
        </p:nvPicPr>
        <p:blipFill rotWithShape="1">
          <a:blip r:embed="rId3"/>
          <a:srcRect l="11848" r="3011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7465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556032-626A-B829-143F-11714BC48D2E}"/>
              </a:ext>
            </a:extLst>
          </p:cNvPr>
          <p:cNvSpPr>
            <a:spLocks noGrp="1"/>
          </p:cNvSpPr>
          <p:nvPr>
            <p:ph type="title"/>
          </p:nvPr>
        </p:nvSpPr>
        <p:spPr>
          <a:xfrm>
            <a:off x="3616078" y="49955"/>
            <a:ext cx="9770022" cy="864446"/>
          </a:xfrm>
        </p:spPr>
        <p:txBody>
          <a:bodyPr>
            <a:normAutofit/>
          </a:bodyPr>
          <a:lstStyle/>
          <a:p>
            <a:r>
              <a:rPr lang="en-US" b="1" dirty="0">
                <a:solidFill>
                  <a:schemeClr val="accent1">
                    <a:lumMod val="75000"/>
                  </a:schemeClr>
                </a:solidFill>
              </a:rPr>
              <a:t>Monitoring</a:t>
            </a:r>
            <a:endParaRPr lang="en-DM" dirty="0">
              <a:solidFill>
                <a:schemeClr val="accent1">
                  <a:lumMod val="75000"/>
                </a:schemeClr>
              </a:solidFill>
            </a:endParaRPr>
          </a:p>
        </p:txBody>
      </p:sp>
      <p:sp>
        <p:nvSpPr>
          <p:cNvPr id="3" name="Content Placeholder 2">
            <a:extLst>
              <a:ext uri="{FF2B5EF4-FFF2-40B4-BE49-F238E27FC236}">
                <a16:creationId xmlns:a16="http://schemas.microsoft.com/office/drawing/2014/main" id="{BD0C2D22-D393-1B54-93CA-AFA2707A93CD}"/>
              </a:ext>
            </a:extLst>
          </p:cNvPr>
          <p:cNvSpPr>
            <a:spLocks noGrp="1"/>
          </p:cNvSpPr>
          <p:nvPr>
            <p:ph idx="1"/>
          </p:nvPr>
        </p:nvSpPr>
        <p:spPr>
          <a:xfrm>
            <a:off x="111760" y="791570"/>
            <a:ext cx="7618736" cy="5903870"/>
          </a:xfrm>
        </p:spPr>
        <p:txBody>
          <a:bodyPr>
            <a:normAutofit lnSpcReduction="10000"/>
          </a:bodyPr>
          <a:lstStyle/>
          <a:p>
            <a:pPr marL="0" indent="0" algn="just">
              <a:buNone/>
            </a:pPr>
            <a:r>
              <a:rPr lang="en-US" sz="2000" b="1" i="1" dirty="0">
                <a:solidFill>
                  <a:schemeClr val="accent1">
                    <a:lumMod val="75000"/>
                  </a:schemeClr>
                </a:solidFill>
              </a:rPr>
              <a:t>Monitoring</a:t>
            </a:r>
            <a:r>
              <a:rPr lang="en-US" sz="2000" dirty="0"/>
              <a:t> is the systematic and continuous process of collecting, analyzing, and using information to track the progress of a project or program against its planned objectives and activities. It involves the regular observation and recording of activities taking place in a project or program. Its main purpose is to ensure that project implementation stays on track, to detect any issues early, and to provide ongoing feedback to stakeholders to make informed decisions. Monitoring focuses on the inputs, activities, outputs, and sometimes initial outcomes.</a:t>
            </a:r>
          </a:p>
          <a:p>
            <a:pPr marL="0" indent="0">
              <a:buNone/>
            </a:pPr>
            <a:endParaRPr lang="en-US" sz="2000" dirty="0"/>
          </a:p>
          <a:p>
            <a:pPr marL="0" indent="0">
              <a:buNone/>
            </a:pPr>
            <a:r>
              <a:rPr lang="en-US" sz="2000" b="1" dirty="0">
                <a:solidFill>
                  <a:schemeClr val="accent1">
                    <a:lumMod val="75000"/>
                  </a:schemeClr>
                </a:solidFill>
              </a:rPr>
              <a:t>Key Aspects of Monitoring:</a:t>
            </a:r>
          </a:p>
          <a:p>
            <a:pPr>
              <a:buFont typeface="Wingdings" panose="05000000000000000000" pitchFamily="2" charset="2"/>
              <a:buChar char="q"/>
            </a:pPr>
            <a:r>
              <a:rPr lang="en-US" sz="2000" b="1" dirty="0">
                <a:solidFill>
                  <a:schemeClr val="accent1">
                    <a:lumMod val="75000"/>
                  </a:schemeClr>
                </a:solidFill>
              </a:rPr>
              <a:t>Continuous Process</a:t>
            </a:r>
            <a:r>
              <a:rPr lang="en-US" sz="2000" dirty="0"/>
              <a:t>: Ongoing and regular.</a:t>
            </a:r>
          </a:p>
          <a:p>
            <a:pPr>
              <a:buFont typeface="Wingdings" panose="05000000000000000000" pitchFamily="2" charset="2"/>
              <a:buChar char="q"/>
            </a:pPr>
            <a:r>
              <a:rPr lang="en-US" sz="2000" b="1" dirty="0">
                <a:solidFill>
                  <a:schemeClr val="accent1">
                    <a:lumMod val="75000"/>
                  </a:schemeClr>
                </a:solidFill>
              </a:rPr>
              <a:t>Data Collection</a:t>
            </a:r>
            <a:r>
              <a:rPr lang="en-US" sz="2000" dirty="0"/>
              <a:t>: Gathering information on project activities and outputs.</a:t>
            </a:r>
          </a:p>
          <a:p>
            <a:pPr>
              <a:buFont typeface="Wingdings" panose="05000000000000000000" pitchFamily="2" charset="2"/>
              <a:buChar char="q"/>
            </a:pPr>
            <a:r>
              <a:rPr lang="en-US" sz="2000" b="1" dirty="0">
                <a:solidFill>
                  <a:schemeClr val="accent1">
                    <a:lumMod val="75000"/>
                  </a:schemeClr>
                </a:solidFill>
              </a:rPr>
              <a:t>Progress Tracking</a:t>
            </a:r>
            <a:r>
              <a:rPr lang="en-US" sz="2000" dirty="0"/>
              <a:t>: Comparing actual progress with planned targets.</a:t>
            </a:r>
          </a:p>
          <a:p>
            <a:pPr>
              <a:buFont typeface="Wingdings" panose="05000000000000000000" pitchFamily="2" charset="2"/>
              <a:buChar char="q"/>
            </a:pPr>
            <a:r>
              <a:rPr lang="en-US" sz="2000" b="1" dirty="0">
                <a:solidFill>
                  <a:schemeClr val="accent1">
                    <a:lumMod val="75000"/>
                  </a:schemeClr>
                </a:solidFill>
              </a:rPr>
              <a:t>Early Warning</a:t>
            </a:r>
            <a:r>
              <a:rPr lang="en-US" sz="2000" dirty="0"/>
              <a:t>: Identifying problems or deviations from the plan early.</a:t>
            </a:r>
          </a:p>
          <a:p>
            <a:pPr>
              <a:buFont typeface="Wingdings" panose="05000000000000000000" pitchFamily="2" charset="2"/>
              <a:buChar char="q"/>
            </a:pPr>
            <a:r>
              <a:rPr lang="en-US" sz="2000" b="1" dirty="0">
                <a:solidFill>
                  <a:schemeClr val="accent1">
                    <a:lumMod val="75000"/>
                  </a:schemeClr>
                </a:solidFill>
              </a:rPr>
              <a:t>Feedback Mechanism</a:t>
            </a:r>
            <a:r>
              <a:rPr lang="en-US" sz="2000" dirty="0"/>
              <a:t>: Providing timely information to stakeholders for decision-making.</a:t>
            </a:r>
          </a:p>
          <a:p>
            <a:endParaRPr lang="en-DM" sz="1300" dirty="0"/>
          </a:p>
        </p:txBody>
      </p:sp>
      <p:sp>
        <p:nvSpPr>
          <p:cNvPr id="27" name="Freeform: Shape 26">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Stopwatch">
            <a:extLst>
              <a:ext uri="{FF2B5EF4-FFF2-40B4-BE49-F238E27FC236}">
                <a16:creationId xmlns:a16="http://schemas.microsoft.com/office/drawing/2014/main" id="{FDBB2173-FDCE-AA5F-9C16-0BC60357E9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9442" y="2289392"/>
            <a:ext cx="3109418" cy="3109418"/>
          </a:xfrm>
          <a:prstGeom prst="rect">
            <a:avLst/>
          </a:prstGeom>
        </p:spPr>
      </p:pic>
      <p:sp>
        <p:nvSpPr>
          <p:cNvPr id="29"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547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9D2D4E-BD29-97C9-8BF4-8DF0A2EB8E49}"/>
              </a:ext>
            </a:extLst>
          </p:cNvPr>
          <p:cNvSpPr>
            <a:spLocks noGrp="1"/>
          </p:cNvSpPr>
          <p:nvPr>
            <p:ph type="title"/>
          </p:nvPr>
        </p:nvSpPr>
        <p:spPr>
          <a:xfrm>
            <a:off x="2241430" y="118258"/>
            <a:ext cx="9770022" cy="1330841"/>
          </a:xfrm>
        </p:spPr>
        <p:txBody>
          <a:bodyPr>
            <a:normAutofit/>
          </a:bodyPr>
          <a:lstStyle/>
          <a:p>
            <a:r>
              <a:rPr lang="en-US" b="1" dirty="0">
                <a:solidFill>
                  <a:schemeClr val="accent1">
                    <a:lumMod val="75000"/>
                  </a:schemeClr>
                </a:solidFill>
              </a:rPr>
              <a:t>Evaluation</a:t>
            </a:r>
            <a:endParaRPr lang="en-DM" dirty="0">
              <a:solidFill>
                <a:schemeClr val="accent1">
                  <a:lumMod val="75000"/>
                </a:schemeClr>
              </a:solidFill>
            </a:endParaRPr>
          </a:p>
        </p:txBody>
      </p:sp>
      <p:sp>
        <p:nvSpPr>
          <p:cNvPr id="3" name="Content Placeholder 2">
            <a:extLst>
              <a:ext uri="{FF2B5EF4-FFF2-40B4-BE49-F238E27FC236}">
                <a16:creationId xmlns:a16="http://schemas.microsoft.com/office/drawing/2014/main" id="{C89BB068-41C8-86D0-F842-9AAF7C26CD6F}"/>
              </a:ext>
            </a:extLst>
          </p:cNvPr>
          <p:cNvSpPr>
            <a:spLocks noGrp="1"/>
          </p:cNvSpPr>
          <p:nvPr>
            <p:ph idx="1"/>
          </p:nvPr>
        </p:nvSpPr>
        <p:spPr>
          <a:xfrm>
            <a:off x="71121" y="1259839"/>
            <a:ext cx="7508112" cy="5122001"/>
          </a:xfrm>
        </p:spPr>
        <p:txBody>
          <a:bodyPr>
            <a:normAutofit/>
          </a:bodyPr>
          <a:lstStyle/>
          <a:p>
            <a:pPr marL="0" indent="0">
              <a:buNone/>
            </a:pPr>
            <a:r>
              <a:rPr lang="en-US" sz="1800" dirty="0"/>
              <a:t>Evaluation is the systematic and objective assessment of a completed project, program, or policy, including its design, implementation, and results. The purpose of evaluation is to determine the relevance, efficiency, effectiveness, impact, and sustainability of the project or program. Evaluation is typically carried out at specific points in time, such as mid-term, end of a project, or after project completion. It provides a deeper analysis of the extent to which the objectives were achieved and the reasons for success or failure.</a:t>
            </a:r>
          </a:p>
          <a:p>
            <a:pPr marL="0" indent="0">
              <a:buNone/>
            </a:pPr>
            <a:r>
              <a:rPr lang="en-US" sz="1800" b="1" dirty="0">
                <a:solidFill>
                  <a:schemeClr val="accent1">
                    <a:lumMod val="75000"/>
                  </a:schemeClr>
                </a:solidFill>
              </a:rPr>
              <a:t>Key Aspects of Evaluation:</a:t>
            </a:r>
          </a:p>
          <a:p>
            <a:pPr>
              <a:buFont typeface="Wingdings" panose="05000000000000000000" pitchFamily="2" charset="2"/>
              <a:buChar char="ü"/>
            </a:pPr>
            <a:r>
              <a:rPr lang="en-US" sz="1800" b="1" dirty="0">
                <a:solidFill>
                  <a:schemeClr val="accent1">
                    <a:lumMod val="75000"/>
                  </a:schemeClr>
                </a:solidFill>
              </a:rPr>
              <a:t>Systematic Assessment</a:t>
            </a:r>
            <a:r>
              <a:rPr lang="en-US" sz="1800" dirty="0"/>
              <a:t>: Structured and objective analysis.</a:t>
            </a:r>
          </a:p>
          <a:p>
            <a:pPr>
              <a:buFont typeface="Wingdings" panose="05000000000000000000" pitchFamily="2" charset="2"/>
              <a:buChar char="ü"/>
            </a:pPr>
            <a:r>
              <a:rPr lang="en-US" sz="1800" b="1" dirty="0">
                <a:solidFill>
                  <a:schemeClr val="accent1">
                    <a:lumMod val="75000"/>
                  </a:schemeClr>
                </a:solidFill>
              </a:rPr>
              <a:t>Objective Measurement</a:t>
            </a:r>
            <a:r>
              <a:rPr lang="en-US" sz="1800" dirty="0">
                <a:solidFill>
                  <a:schemeClr val="accent1">
                    <a:lumMod val="75000"/>
                  </a:schemeClr>
                </a:solidFill>
              </a:rPr>
              <a:t>: </a:t>
            </a:r>
            <a:r>
              <a:rPr lang="en-US" sz="1800" dirty="0"/>
              <a:t>Using criteria like relevance, efficiency, effectiveness, impact, and sustainability.</a:t>
            </a:r>
          </a:p>
          <a:p>
            <a:pPr>
              <a:buFont typeface="Wingdings" panose="05000000000000000000" pitchFamily="2" charset="2"/>
              <a:buChar char="ü"/>
            </a:pPr>
            <a:r>
              <a:rPr lang="en-US" sz="1800" b="1" dirty="0">
                <a:solidFill>
                  <a:schemeClr val="accent1">
                    <a:lumMod val="75000"/>
                  </a:schemeClr>
                </a:solidFill>
              </a:rPr>
              <a:t>Periodic</a:t>
            </a:r>
            <a:r>
              <a:rPr lang="en-US" sz="1800" dirty="0">
                <a:solidFill>
                  <a:schemeClr val="accent1">
                    <a:lumMod val="75000"/>
                  </a:schemeClr>
                </a:solidFill>
              </a:rPr>
              <a:t>: </a:t>
            </a:r>
            <a:r>
              <a:rPr lang="en-US" sz="1800" dirty="0"/>
              <a:t>Conducted at specific intervals or project milestones.</a:t>
            </a:r>
          </a:p>
          <a:p>
            <a:pPr>
              <a:buFont typeface="Wingdings" panose="05000000000000000000" pitchFamily="2" charset="2"/>
              <a:buChar char="ü"/>
            </a:pPr>
            <a:r>
              <a:rPr lang="en-US" sz="1800" b="1" dirty="0">
                <a:solidFill>
                  <a:schemeClr val="accent1">
                    <a:lumMod val="75000"/>
                  </a:schemeClr>
                </a:solidFill>
              </a:rPr>
              <a:t>In-depth Analysis</a:t>
            </a:r>
            <a:r>
              <a:rPr lang="en-US" sz="1800" dirty="0"/>
              <a:t>: Examining the underlying reasons for outcomes.</a:t>
            </a:r>
          </a:p>
          <a:p>
            <a:pPr>
              <a:buFont typeface="Wingdings" panose="05000000000000000000" pitchFamily="2" charset="2"/>
              <a:buChar char="ü"/>
            </a:pPr>
            <a:r>
              <a:rPr lang="en-US" sz="1800" b="1" dirty="0">
                <a:solidFill>
                  <a:schemeClr val="accent1">
                    <a:lumMod val="75000"/>
                  </a:schemeClr>
                </a:solidFill>
              </a:rPr>
              <a:t>Lessons Learned</a:t>
            </a:r>
            <a:r>
              <a:rPr lang="en-US" sz="1800" dirty="0"/>
              <a:t>: Identifying best practices and lessons for future projects.</a:t>
            </a:r>
          </a:p>
          <a:p>
            <a:pPr marL="0" indent="0">
              <a:buNone/>
            </a:pPr>
            <a:endParaRPr lang="en-DM" sz="1300" dirty="0"/>
          </a:p>
        </p:txBody>
      </p:sp>
      <p:sp>
        <p:nvSpPr>
          <p:cNvPr id="14"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Check List">
            <a:extLst>
              <a:ext uri="{FF2B5EF4-FFF2-40B4-BE49-F238E27FC236}">
                <a16:creationId xmlns:a16="http://schemas.microsoft.com/office/drawing/2014/main" id="{86AF0D3C-2B31-0256-18F6-CCD136B9C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1362" y="2308377"/>
            <a:ext cx="3482910" cy="3482910"/>
          </a:xfrm>
          <a:prstGeom prst="rect">
            <a:avLst/>
          </a:prstGeom>
        </p:spPr>
      </p:pic>
      <p:sp>
        <p:nvSpPr>
          <p:cNvPr id="16"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001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8CB17B-C3F3-F922-C20E-BD83566B70BA}"/>
              </a:ext>
            </a:extLst>
          </p:cNvPr>
          <p:cNvSpPr>
            <a:spLocks noGrp="1"/>
          </p:cNvSpPr>
          <p:nvPr>
            <p:ph type="title"/>
          </p:nvPr>
        </p:nvSpPr>
        <p:spPr>
          <a:xfrm>
            <a:off x="822078" y="112374"/>
            <a:ext cx="9770022" cy="1330841"/>
          </a:xfrm>
        </p:spPr>
        <p:txBody>
          <a:bodyPr>
            <a:normAutofit/>
          </a:bodyPr>
          <a:lstStyle/>
          <a:p>
            <a:r>
              <a:rPr lang="en-US" sz="3700" b="1" dirty="0">
                <a:solidFill>
                  <a:schemeClr val="accent1">
                    <a:lumMod val="75000"/>
                  </a:schemeClr>
                </a:solidFill>
              </a:rPr>
              <a:t>Combined Role of Monitoring and Evaluation</a:t>
            </a:r>
            <a:br>
              <a:rPr lang="en-US" sz="3700" b="1" dirty="0">
                <a:solidFill>
                  <a:schemeClr val="accent1">
                    <a:lumMod val="75000"/>
                  </a:schemeClr>
                </a:solidFill>
              </a:rPr>
            </a:br>
            <a:endParaRPr lang="en-DM" sz="3700" dirty="0">
              <a:solidFill>
                <a:schemeClr val="accent1">
                  <a:lumMod val="75000"/>
                </a:schemeClr>
              </a:solidFill>
            </a:endParaRPr>
          </a:p>
        </p:txBody>
      </p:sp>
      <p:sp>
        <p:nvSpPr>
          <p:cNvPr id="3" name="Content Placeholder 2">
            <a:extLst>
              <a:ext uri="{FF2B5EF4-FFF2-40B4-BE49-F238E27FC236}">
                <a16:creationId xmlns:a16="http://schemas.microsoft.com/office/drawing/2014/main" id="{7647A974-77C0-FC07-ECDF-45CC99332C0D}"/>
              </a:ext>
            </a:extLst>
          </p:cNvPr>
          <p:cNvSpPr>
            <a:spLocks noGrp="1"/>
          </p:cNvSpPr>
          <p:nvPr>
            <p:ph idx="1"/>
          </p:nvPr>
        </p:nvSpPr>
        <p:spPr>
          <a:xfrm>
            <a:off x="121921" y="1524000"/>
            <a:ext cx="7259280" cy="4578688"/>
          </a:xfrm>
        </p:spPr>
        <p:txBody>
          <a:bodyPr>
            <a:normAutofit lnSpcReduction="10000"/>
          </a:bodyPr>
          <a:lstStyle/>
          <a:p>
            <a:pPr marL="0" indent="0" algn="just">
              <a:buNone/>
            </a:pPr>
            <a:r>
              <a:rPr lang="en-US" b="1" i="1" dirty="0">
                <a:solidFill>
                  <a:schemeClr val="accent1">
                    <a:lumMod val="75000"/>
                  </a:schemeClr>
                </a:solidFill>
              </a:rPr>
              <a:t>Monitoring and Evaluation (M&amp;E) </a:t>
            </a:r>
            <a:r>
              <a:rPr lang="en-US" dirty="0"/>
              <a:t>together form an essential part of project and program management. While monitoring provides ongoing feedback and identifies potential issues early, evaluation offers a comprehensive analysis of the project's overall success and areas for improvement. M&amp;E systems are crucial for accountability, learning, and continuous improvement in project management. They ensure that resources are used effectively, goals are met, and positive impacts are achieved and sustained.</a:t>
            </a:r>
          </a:p>
          <a:p>
            <a:pPr marL="0" indent="0">
              <a:buNone/>
            </a:pPr>
            <a:endParaRPr lang="en-DM" sz="2000" dirty="0"/>
          </a:p>
        </p:txBody>
      </p:sp>
      <p:sp>
        <p:nvSpPr>
          <p:cNvPr id="14" name="Freeform: Shape 13">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Graphic 6" descr="Laptop Secure">
            <a:extLst>
              <a:ext uri="{FF2B5EF4-FFF2-40B4-BE49-F238E27FC236}">
                <a16:creationId xmlns:a16="http://schemas.microsoft.com/office/drawing/2014/main" id="{204A11C4-C736-92E3-9038-34A2833A26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1362" y="2308377"/>
            <a:ext cx="3482910" cy="3482910"/>
          </a:xfrm>
          <a:prstGeom prst="rect">
            <a:avLst/>
          </a:prstGeom>
        </p:spPr>
      </p:pic>
      <p:sp>
        <p:nvSpPr>
          <p:cNvPr id="16"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2244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rone flying over a field">
            <a:extLst>
              <a:ext uri="{FF2B5EF4-FFF2-40B4-BE49-F238E27FC236}">
                <a16:creationId xmlns:a16="http://schemas.microsoft.com/office/drawing/2014/main" id="{530BAECF-520D-C607-7DFC-E46E2DCAB716}"/>
              </a:ext>
            </a:extLst>
          </p:cNvPr>
          <p:cNvPicPr>
            <a:picLocks noChangeAspect="1"/>
          </p:cNvPicPr>
          <p:nvPr/>
        </p:nvPicPr>
        <p:blipFill rotWithShape="1">
          <a:blip r:embed="rId3"/>
          <a:srcRect l="26614" r="14120" b="-1"/>
          <a:stretch/>
        </p:blipFill>
        <p:spPr>
          <a:xfrm>
            <a:off x="6088973" y="10"/>
            <a:ext cx="6103025"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1C76A-0593-91AF-B39D-553A35FC6ECE}"/>
              </a:ext>
            </a:extLst>
          </p:cNvPr>
          <p:cNvSpPr>
            <a:spLocks noGrp="1"/>
          </p:cNvSpPr>
          <p:nvPr>
            <p:ph type="title"/>
          </p:nvPr>
        </p:nvSpPr>
        <p:spPr>
          <a:xfrm>
            <a:off x="467161" y="162561"/>
            <a:ext cx="4778387" cy="1402079"/>
          </a:xfrm>
        </p:spPr>
        <p:txBody>
          <a:bodyPr anchor="ctr">
            <a:normAutofit fontScale="90000"/>
          </a:bodyPr>
          <a:lstStyle/>
          <a:p>
            <a:r>
              <a:rPr lang="en-US" sz="3700" b="1" dirty="0">
                <a:solidFill>
                  <a:schemeClr val="accent1"/>
                </a:solidFill>
              </a:rPr>
              <a:t>Tracking Progress and Ensuring Goals are Met</a:t>
            </a:r>
            <a:br>
              <a:rPr lang="en-US" sz="3700" dirty="0">
                <a:solidFill>
                  <a:schemeClr val="accent1"/>
                </a:solidFill>
              </a:rPr>
            </a:br>
            <a:endParaRPr lang="en-DM" sz="3700" dirty="0">
              <a:solidFill>
                <a:schemeClr val="accent1"/>
              </a:solidFill>
            </a:endParaRPr>
          </a:p>
        </p:txBody>
      </p:sp>
      <p:graphicFrame>
        <p:nvGraphicFramePr>
          <p:cNvPr id="17" name="Content Placeholder 2">
            <a:extLst>
              <a:ext uri="{FF2B5EF4-FFF2-40B4-BE49-F238E27FC236}">
                <a16:creationId xmlns:a16="http://schemas.microsoft.com/office/drawing/2014/main" id="{946074D5-5C7E-EB38-6999-42AAE843D680}"/>
              </a:ext>
            </a:extLst>
          </p:cNvPr>
          <p:cNvGraphicFramePr>
            <a:graphicFrameLocks noGrp="1"/>
          </p:cNvGraphicFramePr>
          <p:nvPr>
            <p:ph idx="1"/>
          </p:nvPr>
        </p:nvGraphicFramePr>
        <p:xfrm>
          <a:off x="111760" y="1564640"/>
          <a:ext cx="5709920" cy="5130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825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44B3B-EE16-EF33-1124-1F128D39F8EF}"/>
              </a:ext>
            </a:extLst>
          </p:cNvPr>
          <p:cNvSpPr>
            <a:spLocks noGrp="1"/>
          </p:cNvSpPr>
          <p:nvPr>
            <p:ph type="title"/>
          </p:nvPr>
        </p:nvSpPr>
        <p:spPr>
          <a:xfrm>
            <a:off x="761800" y="144081"/>
            <a:ext cx="5334197" cy="1288479"/>
          </a:xfrm>
        </p:spPr>
        <p:txBody>
          <a:bodyPr anchor="ctr">
            <a:normAutofit fontScale="90000"/>
          </a:bodyPr>
          <a:lstStyle/>
          <a:p>
            <a:r>
              <a:rPr lang="en-US" sz="4000" b="1" dirty="0">
                <a:solidFill>
                  <a:schemeClr val="accent1"/>
                </a:solidFill>
              </a:rPr>
              <a:t>Identifying Challenges and Areas for Improvement</a:t>
            </a:r>
            <a:br>
              <a:rPr lang="en-US" sz="4000" dirty="0"/>
            </a:br>
            <a:endParaRPr lang="en-DM" sz="4000" dirty="0"/>
          </a:p>
        </p:txBody>
      </p:sp>
      <p:sp>
        <p:nvSpPr>
          <p:cNvPr id="3" name="Content Placeholder 2">
            <a:extLst>
              <a:ext uri="{FF2B5EF4-FFF2-40B4-BE49-F238E27FC236}">
                <a16:creationId xmlns:a16="http://schemas.microsoft.com/office/drawing/2014/main" id="{E05481B3-501C-F970-6520-D961A7FA63FC}"/>
              </a:ext>
            </a:extLst>
          </p:cNvPr>
          <p:cNvSpPr>
            <a:spLocks noGrp="1"/>
          </p:cNvSpPr>
          <p:nvPr>
            <p:ph idx="1"/>
          </p:nvPr>
        </p:nvSpPr>
        <p:spPr>
          <a:xfrm>
            <a:off x="146304" y="1133856"/>
            <a:ext cx="6784848" cy="5486400"/>
          </a:xfrm>
        </p:spPr>
        <p:txBody>
          <a:bodyPr anchor="ctr">
            <a:normAutofit/>
          </a:bodyPr>
          <a:lstStyle/>
          <a:p>
            <a:pPr marL="0" indent="0" algn="just">
              <a:buNone/>
            </a:pPr>
            <a:r>
              <a:rPr lang="en-US" sz="2000" b="1" dirty="0">
                <a:solidFill>
                  <a:schemeClr val="accent1"/>
                </a:solidFill>
              </a:rPr>
              <a:t>Early Detection of Issues</a:t>
            </a:r>
            <a:r>
              <a:rPr lang="en-US" sz="2000" dirty="0">
                <a:solidFill>
                  <a:schemeClr val="accent1"/>
                </a:solidFill>
              </a:rPr>
              <a:t>: </a:t>
            </a:r>
            <a:r>
              <a:rPr lang="en-US" sz="2000" dirty="0"/>
              <a:t>M&amp;E systems identify challenges such as pest infestations, poor soil quality, or adverse weather conditions early on.</a:t>
            </a:r>
          </a:p>
          <a:p>
            <a:pPr marL="742950" lvl="1" indent="-285750" algn="just">
              <a:buFont typeface="Arial" panose="020B0604020202020204" pitchFamily="34" charset="0"/>
              <a:buChar char="•"/>
            </a:pPr>
            <a:r>
              <a:rPr lang="en-US" sz="2000" i="1" dirty="0"/>
              <a:t>Example: </a:t>
            </a:r>
            <a:r>
              <a:rPr lang="en-US" sz="2000" dirty="0"/>
              <a:t>Weekly reports from field workers and automated alerts from environmental sensors.</a:t>
            </a:r>
          </a:p>
          <a:p>
            <a:pPr marL="0" indent="0" algn="just">
              <a:buNone/>
            </a:pPr>
            <a:r>
              <a:rPr lang="en-US" sz="2000" b="1" dirty="0">
                <a:solidFill>
                  <a:schemeClr val="accent1"/>
                </a:solidFill>
              </a:rPr>
              <a:t>Continuous Improvement</a:t>
            </a:r>
            <a:r>
              <a:rPr lang="en-US" sz="2000" dirty="0"/>
              <a:t>: Feedback from M&amp;E activities informs the refinement of techniques and methodologies.</a:t>
            </a:r>
          </a:p>
          <a:p>
            <a:pPr marL="742950" lvl="1" indent="-285750" algn="just">
              <a:buFont typeface="Arial" panose="020B0604020202020204" pitchFamily="34" charset="0"/>
              <a:buChar char="•"/>
            </a:pPr>
            <a:r>
              <a:rPr lang="en-US" sz="2000" i="1" dirty="0"/>
              <a:t>Example: </a:t>
            </a:r>
            <a:r>
              <a:rPr lang="en-US" sz="2000" dirty="0"/>
              <a:t>Switching to more resilient tree species or adopting better planting techniques based on M&amp;E findings.</a:t>
            </a:r>
          </a:p>
          <a:p>
            <a:pPr marL="0" indent="0" algn="just">
              <a:buNone/>
            </a:pPr>
            <a:r>
              <a:rPr lang="en-US" sz="2000" b="1" dirty="0">
                <a:solidFill>
                  <a:schemeClr val="accent1"/>
                </a:solidFill>
              </a:rPr>
              <a:t>Adaptive Management</a:t>
            </a:r>
            <a:r>
              <a:rPr lang="en-US" sz="2000" dirty="0">
                <a:solidFill>
                  <a:schemeClr val="accent1"/>
                </a:solidFill>
              </a:rPr>
              <a:t>: </a:t>
            </a:r>
            <a:r>
              <a:rPr lang="en-US" sz="2000" dirty="0"/>
              <a:t>Enables the project team to respond adaptively to unforeseen circumstances, ensuring project resilience and sustainability.</a:t>
            </a:r>
          </a:p>
          <a:p>
            <a:pPr marL="742950" lvl="1" indent="-285750" algn="just">
              <a:buFont typeface="Arial" panose="020B0604020202020204" pitchFamily="34" charset="0"/>
              <a:buChar char="•"/>
            </a:pPr>
            <a:r>
              <a:rPr lang="en-US" sz="2000" i="1" dirty="0"/>
              <a:t>Example: </a:t>
            </a:r>
            <a:r>
              <a:rPr lang="en-US" sz="2000" dirty="0"/>
              <a:t>Adjusting water management practices during drought periods based on M&amp;E data.</a:t>
            </a:r>
          </a:p>
          <a:p>
            <a:pPr marL="0" indent="0">
              <a:buNone/>
            </a:pPr>
            <a:endParaRPr lang="en-DM" sz="1400" dirty="0"/>
          </a:p>
        </p:txBody>
      </p:sp>
      <p:pic>
        <p:nvPicPr>
          <p:cNvPr id="17" name="Picture 16" descr="Cross section of young plant and roots">
            <a:extLst>
              <a:ext uri="{FF2B5EF4-FFF2-40B4-BE49-F238E27FC236}">
                <a16:creationId xmlns:a16="http://schemas.microsoft.com/office/drawing/2014/main" id="{686B73CD-9A62-68FA-888C-6C2EDF8CDBA4}"/>
              </a:ext>
            </a:extLst>
          </p:cNvPr>
          <p:cNvPicPr>
            <a:picLocks noChangeAspect="1"/>
          </p:cNvPicPr>
          <p:nvPr/>
        </p:nvPicPr>
        <p:blipFill rotWithShape="1">
          <a:blip r:embed="rId2"/>
          <a:srcRect l="43726" r="748"/>
          <a:stretch/>
        </p:blipFill>
        <p:spPr>
          <a:xfrm>
            <a:off x="7152639" y="-10886"/>
            <a:ext cx="5039361"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123353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6320C-21D2-116B-BD3E-F17045BA6F2E}"/>
              </a:ext>
            </a:extLst>
          </p:cNvPr>
          <p:cNvSpPr>
            <a:spLocks noGrp="1"/>
          </p:cNvSpPr>
          <p:nvPr>
            <p:ph type="title"/>
          </p:nvPr>
        </p:nvSpPr>
        <p:spPr>
          <a:xfrm>
            <a:off x="841248" y="256032"/>
            <a:ext cx="10506456" cy="1014984"/>
          </a:xfrm>
        </p:spPr>
        <p:txBody>
          <a:bodyPr anchor="b">
            <a:normAutofit/>
          </a:bodyPr>
          <a:lstStyle/>
          <a:p>
            <a:pPr algn="ctr"/>
            <a:r>
              <a:rPr lang="en-US" sz="3100" b="1" dirty="0">
                <a:solidFill>
                  <a:schemeClr val="accent1"/>
                </a:solidFill>
              </a:rPr>
              <a:t>Ensuring Accountability and Transparency</a:t>
            </a:r>
            <a:br>
              <a:rPr lang="en-US" sz="3100" dirty="0"/>
            </a:br>
            <a:endParaRPr lang="en-DM" sz="3100"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B7A60F0-94EF-9E13-8D4F-18C158F040B5}"/>
              </a:ext>
            </a:extLst>
          </p:cNvPr>
          <p:cNvGraphicFramePr>
            <a:graphicFrameLocks noGrp="1"/>
          </p:cNvGraphicFramePr>
          <p:nvPr>
            <p:ph idx="1"/>
            <p:extLst>
              <p:ext uri="{D42A27DB-BD31-4B8C-83A1-F6EECF244321}">
                <p14:modId xmlns:p14="http://schemas.microsoft.com/office/powerpoint/2010/main" val="333962676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4208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305C352-F801-2405-88E1-692E78013A09}"/>
              </a:ext>
            </a:extLst>
          </p:cNvPr>
          <p:cNvGraphicFramePr>
            <a:graphicFrameLocks noGrp="1"/>
          </p:cNvGraphicFramePr>
          <p:nvPr>
            <p:ph idx="1"/>
            <p:extLst>
              <p:ext uri="{D42A27DB-BD31-4B8C-83A1-F6EECF244321}">
                <p14:modId xmlns:p14="http://schemas.microsoft.com/office/powerpoint/2010/main" val="2214101888"/>
              </p:ext>
            </p:extLst>
          </p:nvPr>
        </p:nvGraphicFramePr>
        <p:xfrm>
          <a:off x="274320" y="521208"/>
          <a:ext cx="11079480" cy="5655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485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AA36D8-0C1E-B6CB-D2B9-18471F866BBD}"/>
              </a:ext>
            </a:extLst>
          </p:cNvPr>
          <p:cNvSpPr>
            <a:spLocks noGrp="1"/>
          </p:cNvSpPr>
          <p:nvPr>
            <p:ph type="title"/>
          </p:nvPr>
        </p:nvSpPr>
        <p:spPr>
          <a:xfrm>
            <a:off x="1371597" y="348865"/>
            <a:ext cx="10044023" cy="877729"/>
          </a:xfrm>
        </p:spPr>
        <p:txBody>
          <a:bodyPr anchor="ctr">
            <a:normAutofit/>
          </a:bodyPr>
          <a:lstStyle/>
          <a:p>
            <a:r>
              <a:rPr lang="en-DM" sz="4000" b="1" kern="100" dirty="0">
                <a:solidFill>
                  <a:srgbClr val="FFFFFF"/>
                </a:solidFill>
                <a:latin typeface="Amasis MT Pro" panose="02040504050005020304" pitchFamily="18" charset="0"/>
                <a:ea typeface="Aptos" panose="020B0004020202020204" pitchFamily="34" charset="0"/>
                <a:cs typeface="Times New Roman" panose="02020603050405020304" pitchFamily="18" charset="0"/>
              </a:rPr>
              <a:t>Objectives</a:t>
            </a:r>
            <a:endParaRPr lang="en-DM" sz="4000" dirty="0">
              <a:solidFill>
                <a:srgbClr val="FFFFFF"/>
              </a:solidFill>
            </a:endParaRPr>
          </a:p>
        </p:txBody>
      </p:sp>
      <p:graphicFrame>
        <p:nvGraphicFramePr>
          <p:cNvPr id="18" name="Content Placeholder 2">
            <a:extLst>
              <a:ext uri="{FF2B5EF4-FFF2-40B4-BE49-F238E27FC236}">
                <a16:creationId xmlns:a16="http://schemas.microsoft.com/office/drawing/2014/main" id="{78E3F61B-62CE-986D-BB9B-FDABE8522E42}"/>
              </a:ext>
            </a:extLst>
          </p:cNvPr>
          <p:cNvGraphicFramePr>
            <a:graphicFrameLocks noGrp="1"/>
          </p:cNvGraphicFramePr>
          <p:nvPr>
            <p:ph idx="1"/>
            <p:extLst>
              <p:ext uri="{D42A27DB-BD31-4B8C-83A1-F6EECF244321}">
                <p14:modId xmlns:p14="http://schemas.microsoft.com/office/powerpoint/2010/main" val="292088420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136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80B8E1-251F-CCED-C2B6-8BD80A67ED6D}"/>
              </a:ext>
            </a:extLst>
          </p:cNvPr>
          <p:cNvSpPr>
            <a:spLocks noGrp="1"/>
          </p:cNvSpPr>
          <p:nvPr>
            <p:ph idx="1"/>
          </p:nvPr>
        </p:nvSpPr>
        <p:spPr>
          <a:xfrm>
            <a:off x="128016" y="821276"/>
            <a:ext cx="7086600" cy="3769835"/>
          </a:xfrm>
        </p:spPr>
        <p:txBody>
          <a:bodyPr anchor="ctr">
            <a:normAutofit/>
          </a:bodyPr>
          <a:lstStyle/>
          <a:p>
            <a:pPr marL="0" indent="0" algn="ctr">
              <a:buNone/>
            </a:pPr>
            <a:r>
              <a:rPr lang="en-US" sz="3200" b="1" dirty="0">
                <a:solidFill>
                  <a:schemeClr val="accent1"/>
                </a:solidFill>
              </a:rPr>
              <a:t>COMPONENTS </a:t>
            </a:r>
          </a:p>
          <a:p>
            <a:pPr marL="0" indent="0" algn="ctr">
              <a:buNone/>
            </a:pPr>
            <a:r>
              <a:rPr lang="en-US" sz="3200" b="1" dirty="0">
                <a:solidFill>
                  <a:schemeClr val="accent1"/>
                </a:solidFill>
              </a:rPr>
              <a:t>OF </a:t>
            </a:r>
          </a:p>
          <a:p>
            <a:pPr marL="0" indent="0" algn="ctr">
              <a:buNone/>
            </a:pPr>
            <a:r>
              <a:rPr lang="en-US" sz="3200" b="1" dirty="0">
                <a:solidFill>
                  <a:schemeClr val="accent1"/>
                </a:solidFill>
              </a:rPr>
              <a:t>THE FORESTRY &amp; WILDLIFE DIVISON</a:t>
            </a:r>
          </a:p>
          <a:p>
            <a:pPr marL="0" indent="0" algn="ctr">
              <a:buNone/>
            </a:pPr>
            <a:r>
              <a:rPr lang="en-US" sz="3200" b="1" dirty="0">
                <a:solidFill>
                  <a:schemeClr val="accent1"/>
                </a:solidFill>
              </a:rPr>
              <a:t> MONITORING AND EVALUATION SYSTEM</a:t>
            </a:r>
            <a:endParaRPr lang="en-DM" sz="3200" b="1" dirty="0">
              <a:solidFill>
                <a:schemeClr val="accent1"/>
              </a:solidFill>
            </a:endParaRPr>
          </a:p>
        </p:txBody>
      </p:sp>
      <p:pic>
        <p:nvPicPr>
          <p:cNvPr id="5" name="Picture 4" descr="A forest with trees and plants&#10;&#10;Description automatically generated">
            <a:extLst>
              <a:ext uri="{FF2B5EF4-FFF2-40B4-BE49-F238E27FC236}">
                <a16:creationId xmlns:a16="http://schemas.microsoft.com/office/drawing/2014/main" id="{A07798C7-734D-766B-195A-58802AA96DD1}"/>
              </a:ext>
            </a:extLst>
          </p:cNvPr>
          <p:cNvPicPr>
            <a:picLocks noChangeAspect="1"/>
          </p:cNvPicPr>
          <p:nvPr/>
        </p:nvPicPr>
        <p:blipFill rotWithShape="1">
          <a:blip r:embed="rId2">
            <a:extLst>
              <a:ext uri="{28A0092B-C50C-407E-A947-70E740481C1C}">
                <a14:useLocalDpi xmlns:a14="http://schemas.microsoft.com/office/drawing/2010/main" val="0"/>
              </a:ext>
            </a:extLst>
          </a:blip>
          <a:srcRect r="3424" b="2"/>
          <a:stretch/>
        </p:blipFill>
        <p:spPr>
          <a:xfrm rot="16200000">
            <a:off x="6369449" y="1035448"/>
            <a:ext cx="6868886" cy="4776217"/>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4725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6E3A-75C0-62B1-A4F7-6E2CC160FB62}"/>
              </a:ext>
            </a:extLst>
          </p:cNvPr>
          <p:cNvSpPr>
            <a:spLocks noGrp="1"/>
          </p:cNvSpPr>
          <p:nvPr>
            <p:ph type="title"/>
          </p:nvPr>
        </p:nvSpPr>
        <p:spPr/>
        <p:txBody>
          <a:bodyPr/>
          <a:lstStyle/>
          <a:p>
            <a:pPr algn="ctr"/>
            <a:r>
              <a:rPr lang="en-US" dirty="0">
                <a:solidFill>
                  <a:schemeClr val="accent1"/>
                </a:solidFill>
              </a:rPr>
              <a:t>Key Components of the Reforestation Monitoring and Evaluation System</a:t>
            </a:r>
            <a:endParaRPr lang="en-DM" dirty="0">
              <a:solidFill>
                <a:schemeClr val="accent1"/>
              </a:solidFill>
            </a:endParaRPr>
          </a:p>
        </p:txBody>
      </p:sp>
      <p:graphicFrame>
        <p:nvGraphicFramePr>
          <p:cNvPr id="5" name="Content Placeholder 2">
            <a:extLst>
              <a:ext uri="{FF2B5EF4-FFF2-40B4-BE49-F238E27FC236}">
                <a16:creationId xmlns:a16="http://schemas.microsoft.com/office/drawing/2014/main" id="{423D83BF-FC57-5B12-D609-3F8E7C19E17F}"/>
              </a:ext>
            </a:extLst>
          </p:cNvPr>
          <p:cNvGraphicFramePr>
            <a:graphicFrameLocks noGrp="1"/>
          </p:cNvGraphicFramePr>
          <p:nvPr>
            <p:ph idx="1"/>
            <p:extLst>
              <p:ext uri="{D42A27DB-BD31-4B8C-83A1-F6EECF244321}">
                <p14:modId xmlns:p14="http://schemas.microsoft.com/office/powerpoint/2010/main" val="15380025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8667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7C0D-FC38-498B-E368-04D575EC7B4E}"/>
              </a:ext>
            </a:extLst>
          </p:cNvPr>
          <p:cNvSpPr>
            <a:spLocks noGrp="1"/>
          </p:cNvSpPr>
          <p:nvPr>
            <p:ph type="title"/>
          </p:nvPr>
        </p:nvSpPr>
        <p:spPr/>
        <p:txBody>
          <a:bodyPr/>
          <a:lstStyle/>
          <a:p>
            <a:r>
              <a:rPr lang="en-US" sz="4400" b="1">
                <a:solidFill>
                  <a:schemeClr val="accent1"/>
                </a:solidFill>
              </a:rPr>
              <a:t>Regular Monitoring (Indicators and Metrics</a:t>
            </a:r>
            <a:r>
              <a:rPr lang="en-US" sz="3600" b="1">
                <a:solidFill>
                  <a:schemeClr val="accent1"/>
                </a:solidFill>
              </a:rPr>
              <a:t>)</a:t>
            </a:r>
            <a:br>
              <a:rPr lang="en-US" sz="3600" b="1">
                <a:solidFill>
                  <a:schemeClr val="accent1"/>
                </a:solidFill>
              </a:rPr>
            </a:br>
            <a:endParaRPr lang="en-DM" b="1" dirty="0">
              <a:solidFill>
                <a:schemeClr val="accent1"/>
              </a:solidFill>
            </a:endParaRPr>
          </a:p>
        </p:txBody>
      </p:sp>
      <p:sp>
        <p:nvSpPr>
          <p:cNvPr id="3" name="Content Placeholder 2">
            <a:extLst>
              <a:ext uri="{FF2B5EF4-FFF2-40B4-BE49-F238E27FC236}">
                <a16:creationId xmlns:a16="http://schemas.microsoft.com/office/drawing/2014/main" id="{FDB1AA68-F239-72F9-3AAC-FE5D3C13B3CA}"/>
              </a:ext>
            </a:extLst>
          </p:cNvPr>
          <p:cNvSpPr>
            <a:spLocks noGrp="1"/>
          </p:cNvSpPr>
          <p:nvPr>
            <p:ph idx="1"/>
          </p:nvPr>
        </p:nvSpPr>
        <p:spPr>
          <a:xfrm>
            <a:off x="496824" y="1750568"/>
            <a:ext cx="11198352" cy="4713923"/>
          </a:xfrm>
        </p:spPr>
        <p:txBody>
          <a:bodyPr/>
          <a:lstStyle/>
          <a:p>
            <a:pPr marL="0" marR="0" indent="0" algn="just">
              <a:lnSpc>
                <a:spcPct val="150000"/>
              </a:lnSpc>
              <a:spcBef>
                <a:spcPts val="0"/>
              </a:spcBef>
              <a:spcAft>
                <a:spcPts val="0"/>
              </a:spcAft>
              <a:buNone/>
            </a:pPr>
            <a:endParaRPr lang="en-US" sz="2400" b="1" kern="0" dirty="0">
              <a:solidFill>
                <a:schemeClr val="accent1"/>
              </a:solidFill>
              <a:latin typeface="Amasis MT Pro" panose="02040504050005020304" pitchFamily="18" charset="0"/>
              <a:ea typeface="Times New Roman" panose="02020603050405020304" pitchFamily="18" charset="0"/>
              <a:cs typeface="Times New Roman" panose="02020603050405020304" pitchFamily="18" charset="0"/>
            </a:endParaRPr>
          </a:p>
          <a:p>
            <a:pPr marL="0" marR="0" indent="0" algn="just">
              <a:lnSpc>
                <a:spcPct val="150000"/>
              </a:lnSpc>
              <a:spcBef>
                <a:spcPts val="0"/>
              </a:spcBef>
              <a:spcAft>
                <a:spcPts val="0"/>
              </a:spcAft>
              <a:buNone/>
            </a:pPr>
            <a:r>
              <a:rPr lang="en-US" sz="24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Key performance indicators (KPI)</a:t>
            </a:r>
            <a:endParaRPr lang="en-DM" sz="24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tabLst>
                <a:tab pos="457200" algn="l"/>
              </a:tabLst>
            </a:pPr>
            <a:r>
              <a:rPr lang="en-DM" sz="2400" i="1" kern="0" dirty="0">
                <a:effectLst/>
                <a:latin typeface="Amasis MT Pro" panose="02040504050005020304" pitchFamily="18" charset="0"/>
                <a:ea typeface="Times New Roman" panose="02020603050405020304" pitchFamily="18" charset="0"/>
                <a:cs typeface="Times New Roman" panose="02020603050405020304" pitchFamily="18" charset="0"/>
              </a:rPr>
              <a:t>Monitoring reforestation efforts</a:t>
            </a:r>
            <a:r>
              <a:rPr lang="en-DM" sz="2400" kern="0" dirty="0">
                <a:effectLst/>
                <a:latin typeface="Amasis MT Pro" panose="02040504050005020304" pitchFamily="18" charset="0"/>
                <a:ea typeface="Times New Roman" panose="02020603050405020304" pitchFamily="18" charset="0"/>
                <a:cs typeface="Times New Roman" panose="02020603050405020304" pitchFamily="18" charset="0"/>
              </a:rPr>
              <a:t> requires tracking various key performance indicators (</a:t>
            </a:r>
            <a:r>
              <a:rPr lang="en-DM" sz="2400" kern="0" dirty="0" err="1">
                <a:effectLst/>
                <a:latin typeface="Amasis MT Pro" panose="02040504050005020304" pitchFamily="18" charset="0"/>
                <a:ea typeface="Times New Roman" panose="02020603050405020304" pitchFamily="18" charset="0"/>
                <a:cs typeface="Times New Roman" panose="02020603050405020304" pitchFamily="18" charset="0"/>
              </a:rPr>
              <a:t>KPIs</a:t>
            </a:r>
            <a:r>
              <a:rPr lang="en-DM" sz="2400" kern="0" dirty="0">
                <a:effectLst/>
                <a:latin typeface="Amasis MT Pro" panose="02040504050005020304" pitchFamily="18" charset="0"/>
                <a:ea typeface="Times New Roman" panose="02020603050405020304" pitchFamily="18" charset="0"/>
                <a:cs typeface="Times New Roman" panose="02020603050405020304" pitchFamily="18" charset="0"/>
              </a:rPr>
              <a:t>) to assess progress and effectiveness. </a:t>
            </a:r>
            <a:endParaRPr lang="en-US" sz="24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tabLst>
                <a:tab pos="457200" algn="l"/>
              </a:tabLst>
            </a:pPr>
            <a:r>
              <a:rPr lang="en-DM" sz="2400" i="1" kern="0" dirty="0">
                <a:effectLst/>
                <a:latin typeface="Amasis MT Pro" panose="02040504050005020304" pitchFamily="18" charset="0"/>
                <a:ea typeface="Times New Roman" panose="02020603050405020304" pitchFamily="18" charset="0"/>
                <a:cs typeface="Times New Roman" panose="02020603050405020304" pitchFamily="18" charset="0"/>
              </a:rPr>
              <a:t>Key Performance Indicators (</a:t>
            </a:r>
            <a:r>
              <a:rPr lang="en-DM" sz="2400" i="1" kern="0" dirty="0" err="1">
                <a:effectLst/>
                <a:latin typeface="Amasis MT Pro" panose="02040504050005020304" pitchFamily="18" charset="0"/>
                <a:ea typeface="Times New Roman" panose="02020603050405020304" pitchFamily="18" charset="0"/>
                <a:cs typeface="Times New Roman" panose="02020603050405020304" pitchFamily="18" charset="0"/>
              </a:rPr>
              <a:t>KPIs</a:t>
            </a:r>
            <a:r>
              <a:rPr lang="en-DM" sz="2400" i="1" kern="0" dirty="0">
                <a:effectLst/>
                <a:latin typeface="Amasis MT Pro" panose="02040504050005020304" pitchFamily="18" charset="0"/>
                <a:ea typeface="Times New Roman" panose="02020603050405020304" pitchFamily="18" charset="0"/>
                <a:cs typeface="Times New Roman" panose="02020603050405020304" pitchFamily="18" charset="0"/>
              </a:rPr>
              <a:t>)</a:t>
            </a:r>
            <a:r>
              <a:rPr lang="en-DM" sz="2400" kern="0" dirty="0">
                <a:effectLst/>
                <a:latin typeface="Amasis MT Pro" panose="02040504050005020304" pitchFamily="18" charset="0"/>
                <a:ea typeface="Times New Roman" panose="02020603050405020304" pitchFamily="18" charset="0"/>
                <a:cs typeface="Times New Roman" panose="02020603050405020304" pitchFamily="18" charset="0"/>
              </a:rPr>
              <a:t> are a set of critical metrics that summarize performance. They create a quantifiable baseline to help focus attention and improve decision-making. </a:t>
            </a:r>
            <a:endParaRPr lang="en-DM"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457200" algn="l"/>
              </a:tabLst>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M" dirty="0"/>
          </a:p>
        </p:txBody>
      </p:sp>
    </p:spTree>
    <p:extLst>
      <p:ext uri="{BB962C8B-B14F-4D97-AF65-F5344CB8AC3E}">
        <p14:creationId xmlns:p14="http://schemas.microsoft.com/office/powerpoint/2010/main" val="1288342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E22C-71AC-6810-717D-ECB787EEF728}"/>
              </a:ext>
            </a:extLst>
          </p:cNvPr>
          <p:cNvSpPr>
            <a:spLocks noGrp="1"/>
          </p:cNvSpPr>
          <p:nvPr>
            <p:ph type="title"/>
          </p:nvPr>
        </p:nvSpPr>
        <p:spPr>
          <a:xfrm>
            <a:off x="655320" y="255397"/>
            <a:ext cx="10515600" cy="1325563"/>
          </a:xfrm>
        </p:spPr>
        <p:txBody>
          <a:bodyPr>
            <a:noAutofit/>
          </a:bodyPr>
          <a:lstStyle/>
          <a:p>
            <a:pPr algn="ctr"/>
            <a:r>
              <a:rPr lang="en-US"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B</a:t>
            </a:r>
            <a:r>
              <a:rPr lang="en-DM"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iophysical</a:t>
            </a:r>
            <a:r>
              <a:rPr lang="en-US"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/Environmental</a:t>
            </a:r>
            <a:r>
              <a:rPr lang="en-DM"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 K</a:t>
            </a:r>
            <a:r>
              <a:rPr lang="en-US"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ey </a:t>
            </a:r>
            <a:r>
              <a:rPr lang="en-DM"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P</a:t>
            </a:r>
            <a:r>
              <a:rPr lang="en-US"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erformance </a:t>
            </a:r>
            <a:r>
              <a:rPr lang="en-DM"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I</a:t>
            </a:r>
            <a:r>
              <a:rPr lang="en-US"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ndicator</a:t>
            </a:r>
            <a:r>
              <a:rPr lang="en-DM" sz="3200" b="1" kern="100" dirty="0">
                <a:solidFill>
                  <a:schemeClr val="accent1"/>
                </a:solidFill>
                <a:highlight>
                  <a:srgbClr val="FFFFFF"/>
                </a:highlight>
                <a:latin typeface="Amasis MT Pro" panose="02040504050005020304" pitchFamily="18" charset="0"/>
                <a:ea typeface="Calibri" panose="020F0502020204030204" pitchFamily="34" charset="0"/>
                <a:cs typeface="Segoe UI" panose="020B0502040204020203" pitchFamily="34" charset="0"/>
              </a:rPr>
              <a:t>s</a:t>
            </a:r>
            <a:br>
              <a:rPr lang="en-DM" sz="3200"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br>
            <a:endParaRPr lang="en-DM" sz="3200" dirty="0">
              <a:solidFill>
                <a:schemeClr val="accent1"/>
              </a:solidFill>
            </a:endParaRPr>
          </a:p>
        </p:txBody>
      </p:sp>
      <p:sp>
        <p:nvSpPr>
          <p:cNvPr id="3" name="Content Placeholder 2">
            <a:extLst>
              <a:ext uri="{FF2B5EF4-FFF2-40B4-BE49-F238E27FC236}">
                <a16:creationId xmlns:a16="http://schemas.microsoft.com/office/drawing/2014/main" id="{F4943016-7815-137B-0E6B-3BABD517AB9C}"/>
              </a:ext>
            </a:extLst>
          </p:cNvPr>
          <p:cNvSpPr>
            <a:spLocks noGrp="1"/>
          </p:cNvSpPr>
          <p:nvPr>
            <p:ph idx="1"/>
          </p:nvPr>
        </p:nvSpPr>
        <p:spPr>
          <a:xfrm>
            <a:off x="210312" y="1225296"/>
            <a:ext cx="11686032" cy="5449824"/>
          </a:xfrm>
        </p:spPr>
        <p:txBody>
          <a:bodyPr>
            <a:normAutofit/>
          </a:bodyPr>
          <a:lstStyle/>
          <a:p>
            <a:pPr marL="0" marR="0" indent="0" algn="just">
              <a:lnSpc>
                <a:spcPct val="150000"/>
              </a:lnSpc>
              <a:spcBef>
                <a:spcPts val="0"/>
              </a:spcBef>
              <a:spcAft>
                <a:spcPts val="0"/>
              </a:spcAft>
              <a:buNone/>
              <a:tabLst>
                <a:tab pos="457200" algn="l"/>
              </a:tabLst>
            </a:pPr>
            <a:r>
              <a:rPr lang="en-DM" sz="1800" kern="100" dirty="0">
                <a:solidFill>
                  <a:srgbClr val="0D0D0D"/>
                </a:solidFill>
                <a:effectLst/>
                <a:highlight>
                  <a:srgbClr val="FFFFFF"/>
                </a:highlight>
                <a:latin typeface="Amasis MT Pro" panose="02040504050005020304" pitchFamily="18" charset="0"/>
                <a:ea typeface="Calibri" panose="020F0502020204030204" pitchFamily="34" charset="0"/>
                <a:cs typeface="Segoe UI" panose="020B0502040204020203" pitchFamily="34" charset="0"/>
              </a:rPr>
              <a:t>These biophysical KPI</a:t>
            </a:r>
            <a:r>
              <a:rPr lang="en-US" sz="1800" kern="100" dirty="0">
                <a:solidFill>
                  <a:srgbClr val="0D0D0D"/>
                </a:solidFill>
                <a:effectLst/>
                <a:highlight>
                  <a:srgbClr val="FFFFFF"/>
                </a:highlight>
                <a:latin typeface="Amasis MT Pro" panose="02040504050005020304" pitchFamily="18" charset="0"/>
                <a:ea typeface="Calibri" panose="020F0502020204030204" pitchFamily="34" charset="0"/>
                <a:cs typeface="Segoe UI" panose="020B0502040204020203" pitchFamily="34" charset="0"/>
              </a:rPr>
              <a:t>’</a:t>
            </a:r>
            <a:r>
              <a:rPr lang="en-DM" sz="1800" kern="100" dirty="0">
                <a:solidFill>
                  <a:srgbClr val="0D0D0D"/>
                </a:solidFill>
                <a:effectLst/>
                <a:highlight>
                  <a:srgbClr val="FFFFFF"/>
                </a:highlight>
                <a:latin typeface="Amasis MT Pro" panose="02040504050005020304" pitchFamily="18" charset="0"/>
                <a:ea typeface="Calibri" panose="020F0502020204030204" pitchFamily="34" charset="0"/>
                <a:cs typeface="Segoe UI" panose="020B0502040204020203" pitchFamily="34" charset="0"/>
              </a:rPr>
              <a:t>s provide valuable insights into the ecological performance and sustainability of reforestation plots, guiding management decisions and adaptive strategies to enhance their long-term success.</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tabLst>
                <a:tab pos="457200" algn="l"/>
              </a:tabLst>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Tree Survival Rate</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This KPI measures the percentage of planted trees that have survived after a specified period, typically one year or more. It indicates the success of tree establishment and can be used to assess the effectiveness of planting techniques and site preparation.</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Tree Growth and Diameter at Breast Height (DBH)</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Monitoring the growth of individual trees and measuring their DBH provides insights into the development and health of the forest stand. It helps assess whether trees are growing at expected rates and if they are reaching maturity.</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Species Diversity and Composition</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Assessing the diversity and composition of tree species within reforestation plots is crucial for promoting biodiversity and ecosystem resilience. Monitoring changes in species richness and evenness over time helps evaluate the effectiveness of reforestation efforts in restoring native ecosystems.</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M" dirty="0"/>
          </a:p>
        </p:txBody>
      </p:sp>
    </p:spTree>
    <p:extLst>
      <p:ext uri="{BB962C8B-B14F-4D97-AF65-F5344CB8AC3E}">
        <p14:creationId xmlns:p14="http://schemas.microsoft.com/office/powerpoint/2010/main" val="3186820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4B2ED-8700-7D58-3239-0E35140AD31C}"/>
              </a:ext>
            </a:extLst>
          </p:cNvPr>
          <p:cNvSpPr>
            <a:spLocks noGrp="1"/>
          </p:cNvSpPr>
          <p:nvPr>
            <p:ph idx="1"/>
          </p:nvPr>
        </p:nvSpPr>
        <p:spPr>
          <a:xfrm>
            <a:off x="838200" y="365760"/>
            <a:ext cx="10515600" cy="5811203"/>
          </a:xfrm>
        </p:spPr>
        <p:txBody>
          <a:bodyPr>
            <a:normAutofit lnSpcReduction="10000"/>
          </a:bodyPr>
          <a:lstStyle/>
          <a:p>
            <a:pPr marL="0" marR="0" lvl="0" indent="0" algn="just">
              <a:lnSpc>
                <a:spcPct val="150000"/>
              </a:lnSpc>
              <a:spcBef>
                <a:spcPts val="0"/>
              </a:spcBef>
              <a:spcAft>
                <a:spcPts val="0"/>
              </a:spcAft>
              <a:buNone/>
            </a:pPr>
            <a:r>
              <a:rPr lang="en-US"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d)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Soil Health Indicators</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Soil health is fundamental for supporting tree growth and ecosystem functioning. Key soil health indicators include soil organic matter content, nutrient levels (e.g., nitrogen, phosphorus, potassium), pH, soil compaction, and soil moisture. Monitoring these indicators helps ensure that reforestation activities are promoting soil fertility and resilience.</a:t>
            </a:r>
            <a:endPar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lvl="0" indent="0" algn="just">
              <a:lnSpc>
                <a:spcPct val="150000"/>
              </a:lnSpc>
              <a:spcBef>
                <a:spcPts val="0"/>
              </a:spcBef>
              <a:spcAft>
                <a:spcPts val="0"/>
              </a:spcAft>
              <a:buNone/>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50000"/>
              </a:lnSpc>
              <a:spcBef>
                <a:spcPts val="0"/>
              </a:spcBef>
              <a:spcAft>
                <a:spcPts val="0"/>
              </a:spcAft>
              <a:buNone/>
            </a:pPr>
            <a:r>
              <a:rPr lang="en-US"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e)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Water Quality and Hydrological Processes</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Reforestation can influence water quality and hydrological processes, such as runoff, infiltration, and groundwater recharge. Monitoring parameters such as sedimentation, nutrient runoff, and stream flow helps assess the impact of reforestation on water resources and ecosystem services.</a:t>
            </a:r>
            <a:endPar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lvl="0" indent="0" algn="just">
              <a:lnSpc>
                <a:spcPct val="150000"/>
              </a:lnSpc>
              <a:spcBef>
                <a:spcPts val="0"/>
              </a:spcBef>
              <a:spcAft>
                <a:spcPts val="0"/>
              </a:spcAft>
              <a:buNone/>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50000"/>
              </a:lnSpc>
              <a:spcBef>
                <a:spcPts val="0"/>
              </a:spcBef>
              <a:spcAft>
                <a:spcPts val="0"/>
              </a:spcAft>
              <a:buNone/>
            </a:pPr>
            <a:r>
              <a:rPr lang="en-US" sz="1800" b="1" kern="0" dirty="0">
                <a:solidFill>
                  <a:schemeClr val="accent1"/>
                </a:solidFill>
                <a:latin typeface="Amasis MT Pro" panose="02040504050005020304" pitchFamily="18" charset="0"/>
                <a:ea typeface="Times New Roman" panose="02020603050405020304" pitchFamily="18" charset="0"/>
                <a:cs typeface="Times New Roman" panose="02020603050405020304" pitchFamily="18" charset="0"/>
              </a:rPr>
              <a:t>f)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Wildlife Habitat and Corridor Connectivity</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Reforestation projects often aim to enhance habitat quality and connectivity for wildlife species. Monitoring indicators such as the presence of wildlife species, nesting sites, and movement patterns helps evaluate the effectiveness of reforestation in supporting biodiversity conservation.</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M" dirty="0"/>
          </a:p>
        </p:txBody>
      </p:sp>
    </p:spTree>
    <p:extLst>
      <p:ext uri="{BB962C8B-B14F-4D97-AF65-F5344CB8AC3E}">
        <p14:creationId xmlns:p14="http://schemas.microsoft.com/office/powerpoint/2010/main" val="1179658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5C619A-EF2C-C213-1BE1-451857787B7A}"/>
              </a:ext>
            </a:extLst>
          </p:cNvPr>
          <p:cNvSpPr>
            <a:spLocks noGrp="1"/>
          </p:cNvSpPr>
          <p:nvPr>
            <p:ph idx="1"/>
          </p:nvPr>
        </p:nvSpPr>
        <p:spPr>
          <a:xfrm>
            <a:off x="111760" y="152400"/>
            <a:ext cx="11785600" cy="6522720"/>
          </a:xfrm>
        </p:spPr>
        <p:txBody>
          <a:bodyPr>
            <a:normAutofit lnSpcReduction="10000"/>
          </a:bodyPr>
          <a:lstStyle/>
          <a:p>
            <a:pPr marL="0" marR="0" lvl="0" indent="0" algn="just">
              <a:lnSpc>
                <a:spcPct val="150000"/>
              </a:lnSpc>
              <a:spcBef>
                <a:spcPts val="0"/>
              </a:spcBef>
              <a:spcAft>
                <a:spcPts val="0"/>
              </a:spcAft>
              <a:buNone/>
            </a:pPr>
            <a:r>
              <a:rPr lang="en-US"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g)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Carbon Sequestration and Storage</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Reforestation plays a vital role in sequestering carbon dioxide from the atmosphere and storing it in tree biomass and soil organic matter. Monitoring changes in aboveground and belowground carbon stocks helps quantify the carbon sequestration potential of reforestation plots and assess their contribution to climate change mitigation.</a:t>
            </a:r>
            <a:endPar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lvl="0" indent="0" algn="just">
              <a:lnSpc>
                <a:spcPct val="150000"/>
              </a:lnSpc>
              <a:spcBef>
                <a:spcPts val="0"/>
              </a:spcBef>
              <a:spcAft>
                <a:spcPts val="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50000"/>
              </a:lnSpc>
              <a:spcBef>
                <a:spcPts val="0"/>
              </a:spcBef>
              <a:spcAft>
                <a:spcPts val="0"/>
              </a:spcAft>
              <a:buNone/>
            </a:pPr>
            <a:r>
              <a:rPr lang="en-US" sz="1800" b="1"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Erosion Control and Slope Stability</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Reforestation can help mitigate soil erosion and stabilize slopes, particularly in degraded or vulnerable landscapes. Monitoring indicators such as erosion rates, sedimentation, and changes in slope stability helps evaluate the effectiveness of reforestation in soil conservation and land rehabilitation.</a:t>
            </a:r>
            <a:endPar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lvl="0" indent="0" algn="just">
              <a:lnSpc>
                <a:spcPct val="150000"/>
              </a:lnSpc>
              <a:spcBef>
                <a:spcPts val="0"/>
              </a:spcBef>
              <a:spcAft>
                <a:spcPts val="0"/>
              </a:spcAft>
              <a:buNone/>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00050" marR="0" lvl="0" indent="-400050" algn="just">
              <a:lnSpc>
                <a:spcPct val="150000"/>
              </a:lnSpc>
              <a:spcBef>
                <a:spcPts val="0"/>
              </a:spcBef>
              <a:spcAft>
                <a:spcPts val="0"/>
              </a:spcAft>
              <a:buAutoNum type="romanLcParenR"/>
            </a:pP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Biodiversity</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Assessing the diversity and abundance of other plant species, as well as wildlife, within reforestation plots, provides insights into the overall ecological value of the restored forest ecosystem. This KPI can include surveys of understory vegetation, insects, birds, and other fauna.</a:t>
            </a:r>
            <a:endParaRPr lang="en-US" sz="1800" kern="0" dirty="0">
              <a:effectLst/>
              <a:latin typeface="Amasis MT Pro" panose="02040504050005020304" pitchFamily="18" charset="0"/>
              <a:ea typeface="Times New Roman" panose="02020603050405020304" pitchFamily="18" charset="0"/>
              <a:cs typeface="Times New Roman" panose="02020603050405020304" pitchFamily="18" charset="0"/>
            </a:endParaRPr>
          </a:p>
          <a:p>
            <a:pPr marL="0" marR="0" lvl="0" indent="0" algn="just">
              <a:lnSpc>
                <a:spcPct val="150000"/>
              </a:lnSpc>
              <a:spcBef>
                <a:spcPts val="0"/>
              </a:spcBef>
              <a:spcAft>
                <a:spcPts val="0"/>
              </a:spcAft>
              <a:buNone/>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50000"/>
              </a:lnSpc>
              <a:spcBef>
                <a:spcPts val="0"/>
              </a:spcBef>
              <a:spcAft>
                <a:spcPts val="0"/>
              </a:spcAft>
              <a:buNone/>
            </a:pPr>
            <a:r>
              <a:rPr lang="en-US"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j) </a:t>
            </a:r>
            <a:r>
              <a:rPr lang="en-DM" sz="1800" b="1"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Invasive Species and Pest Infestations</a:t>
            </a:r>
            <a:r>
              <a:rPr lang="en-DM" sz="1800" kern="0" dirty="0">
                <a:solidFill>
                  <a:schemeClr val="accent1"/>
                </a:solidFill>
                <a:effectLst/>
                <a:latin typeface="Amasis MT Pro" panose="02040504050005020304" pitchFamily="18" charset="0"/>
                <a:ea typeface="Times New Roman" panose="02020603050405020304" pitchFamily="18" charset="0"/>
                <a:cs typeface="Times New Roman" panose="02020603050405020304" pitchFamily="18" charset="0"/>
              </a:rPr>
              <a:t>: </a:t>
            </a:r>
            <a:r>
              <a:rPr lang="en-DM" sz="1800" kern="0" dirty="0">
                <a:effectLst/>
                <a:latin typeface="Amasis MT Pro" panose="02040504050005020304" pitchFamily="18" charset="0"/>
                <a:ea typeface="Times New Roman" panose="02020603050405020304" pitchFamily="18" charset="0"/>
                <a:cs typeface="Times New Roman" panose="02020603050405020304" pitchFamily="18" charset="0"/>
              </a:rPr>
              <a:t>Monitoring for invasive plant species and pest infestations helps prevent their establishment and spread within reforestation plots, which can negatively impact tree growth and ecosystem health.</a:t>
            </a: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DM"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M" dirty="0"/>
          </a:p>
        </p:txBody>
      </p:sp>
    </p:spTree>
    <p:extLst>
      <p:ext uri="{BB962C8B-B14F-4D97-AF65-F5344CB8AC3E}">
        <p14:creationId xmlns:p14="http://schemas.microsoft.com/office/powerpoint/2010/main" val="1320014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9F75A96-F54C-2C6C-A6D7-9666EB9DF834}"/>
              </a:ext>
            </a:extLst>
          </p:cNvPr>
          <p:cNvGraphicFramePr>
            <a:graphicFrameLocks noGrp="1"/>
          </p:cNvGraphicFramePr>
          <p:nvPr>
            <p:extLst>
              <p:ext uri="{D42A27DB-BD31-4B8C-83A1-F6EECF244321}">
                <p14:modId xmlns:p14="http://schemas.microsoft.com/office/powerpoint/2010/main" val="3317241364"/>
              </p:ext>
            </p:extLst>
          </p:nvPr>
        </p:nvGraphicFramePr>
        <p:xfrm>
          <a:off x="265176" y="118872"/>
          <a:ext cx="11550904" cy="6393687"/>
        </p:xfrm>
        <a:graphic>
          <a:graphicData uri="http://schemas.openxmlformats.org/drawingml/2006/table">
            <a:tbl>
              <a:tblPr firstRow="1" firstCol="1" bandRow="1">
                <a:tableStyleId>{5C22544A-7EE6-4342-B048-85BDC9FD1C3A}</a:tableStyleId>
              </a:tblPr>
              <a:tblGrid>
                <a:gridCol w="2206050">
                  <a:extLst>
                    <a:ext uri="{9D8B030D-6E8A-4147-A177-3AD203B41FA5}">
                      <a16:colId xmlns:a16="http://schemas.microsoft.com/office/drawing/2014/main" val="2818833704"/>
                    </a:ext>
                  </a:extLst>
                </a:gridCol>
                <a:gridCol w="1931449">
                  <a:extLst>
                    <a:ext uri="{9D8B030D-6E8A-4147-A177-3AD203B41FA5}">
                      <a16:colId xmlns:a16="http://schemas.microsoft.com/office/drawing/2014/main" val="1167100483"/>
                    </a:ext>
                  </a:extLst>
                </a:gridCol>
                <a:gridCol w="3301937">
                  <a:extLst>
                    <a:ext uri="{9D8B030D-6E8A-4147-A177-3AD203B41FA5}">
                      <a16:colId xmlns:a16="http://schemas.microsoft.com/office/drawing/2014/main" val="2294088634"/>
                    </a:ext>
                  </a:extLst>
                </a:gridCol>
                <a:gridCol w="1446067">
                  <a:extLst>
                    <a:ext uri="{9D8B030D-6E8A-4147-A177-3AD203B41FA5}">
                      <a16:colId xmlns:a16="http://schemas.microsoft.com/office/drawing/2014/main" val="235137893"/>
                    </a:ext>
                  </a:extLst>
                </a:gridCol>
                <a:gridCol w="1319265">
                  <a:extLst>
                    <a:ext uri="{9D8B030D-6E8A-4147-A177-3AD203B41FA5}">
                      <a16:colId xmlns:a16="http://schemas.microsoft.com/office/drawing/2014/main" val="1797351062"/>
                    </a:ext>
                  </a:extLst>
                </a:gridCol>
                <a:gridCol w="1346136">
                  <a:extLst>
                    <a:ext uri="{9D8B030D-6E8A-4147-A177-3AD203B41FA5}">
                      <a16:colId xmlns:a16="http://schemas.microsoft.com/office/drawing/2014/main" val="996201845"/>
                    </a:ext>
                  </a:extLst>
                </a:gridCol>
              </a:tblGrid>
              <a:tr h="551850">
                <a:tc>
                  <a:txBody>
                    <a:bodyPr/>
                    <a:lstStyle/>
                    <a:p>
                      <a:pPr marL="0" marR="0" algn="l">
                        <a:lnSpc>
                          <a:spcPct val="150000"/>
                        </a:lnSpc>
                        <a:spcBef>
                          <a:spcPts val="0"/>
                        </a:spcBef>
                        <a:spcAft>
                          <a:spcPts val="0"/>
                        </a:spcAft>
                        <a:tabLst>
                          <a:tab pos="228600" algn="l"/>
                        </a:tabLst>
                      </a:pPr>
                      <a:r>
                        <a:rPr lang="en-GB" sz="1050" kern="0">
                          <a:effectLst/>
                          <a:highlight>
                            <a:srgbClr val="A8D08D"/>
                          </a:highlight>
                        </a:rPr>
                        <a:t>Key Performance Indicator (KPI)</a:t>
                      </a:r>
                      <a:endParaRPr lang="en-DM" sz="105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dirty="0">
                          <a:effectLst/>
                          <a:highlight>
                            <a:srgbClr val="A8D08D"/>
                          </a:highlight>
                        </a:rPr>
                        <a:t>Objective</a:t>
                      </a:r>
                      <a:endParaRPr lang="en-DM" sz="105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highlight>
                            <a:srgbClr val="A8D08D"/>
                          </a:highlight>
                        </a:rPr>
                        <a:t>Suggested evaluation tools/indicators</a:t>
                      </a:r>
                      <a:endParaRPr lang="en-DM" sz="105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highlight>
                            <a:srgbClr val="A8D08D"/>
                          </a:highlight>
                        </a:rPr>
                        <a:t>Measurement frequency</a:t>
                      </a:r>
                      <a:endParaRPr lang="en-DM" sz="105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highlight>
                            <a:srgbClr val="A8D08D"/>
                          </a:highlight>
                        </a:rPr>
                        <a:t>Responsibility</a:t>
                      </a:r>
                      <a:endParaRPr lang="en-DM" sz="105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highlight>
                            <a:srgbClr val="A8D08D"/>
                          </a:highlight>
                        </a:rPr>
                        <a:t>Reporting frequency</a:t>
                      </a:r>
                      <a:endParaRPr lang="en-DM" sz="105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extLst>
                  <a:ext uri="{0D108BD9-81ED-4DB2-BD59-A6C34878D82A}">
                    <a16:rowId xmlns:a16="http://schemas.microsoft.com/office/drawing/2014/main" val="1258666533"/>
                  </a:ext>
                </a:extLst>
              </a:tr>
              <a:tr h="1106127">
                <a:tc>
                  <a:txBody>
                    <a:bodyPr/>
                    <a:lstStyle/>
                    <a:p>
                      <a:pPr marL="0" marR="0" algn="l">
                        <a:lnSpc>
                          <a:spcPct val="150000"/>
                        </a:lnSpc>
                        <a:spcBef>
                          <a:spcPts val="0"/>
                        </a:spcBef>
                        <a:spcAft>
                          <a:spcPts val="0"/>
                        </a:spcAft>
                        <a:tabLst>
                          <a:tab pos="228600" algn="l"/>
                        </a:tabLst>
                      </a:pPr>
                      <a:r>
                        <a:rPr lang="en-US" sz="1050" kern="0" dirty="0">
                          <a:effectLst/>
                        </a:rPr>
                        <a:t>Tree Survival Rate</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US" sz="1050" kern="0">
                          <a:effectLst/>
                        </a:rPr>
                        <a:t>-Measure tree survival rate</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-Number of surviving trees</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FWD Staff</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extLst>
                  <a:ext uri="{0D108BD9-81ED-4DB2-BD59-A6C34878D82A}">
                    <a16:rowId xmlns:a16="http://schemas.microsoft.com/office/drawing/2014/main" val="318290451"/>
                  </a:ext>
                </a:extLst>
              </a:tr>
              <a:tr h="1106127">
                <a:tc>
                  <a:txBody>
                    <a:bodyPr/>
                    <a:lstStyle/>
                    <a:p>
                      <a:pPr marL="0" marR="0" algn="l">
                        <a:lnSpc>
                          <a:spcPct val="150000"/>
                        </a:lnSpc>
                        <a:spcBef>
                          <a:spcPts val="0"/>
                        </a:spcBef>
                        <a:spcAft>
                          <a:spcPts val="0"/>
                        </a:spcAft>
                        <a:tabLst>
                          <a:tab pos="228600" algn="l"/>
                        </a:tabLst>
                      </a:pPr>
                      <a:r>
                        <a:rPr lang="en-GB" sz="1050" kern="0">
                          <a:effectLst/>
                        </a:rPr>
                        <a:t>Tree Growth</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-Measure DBH (Diameter Breast Height)</a:t>
                      </a:r>
                      <a:endParaRPr lang="en-DM" sz="1050" kern="100">
                        <a:effectLst/>
                      </a:endParaRPr>
                    </a:p>
                    <a:p>
                      <a:pPr marL="0" marR="0" algn="l">
                        <a:lnSpc>
                          <a:spcPct val="150000"/>
                        </a:lnSpc>
                        <a:spcBef>
                          <a:spcPts val="0"/>
                        </a:spcBef>
                        <a:spcAft>
                          <a:spcPts val="0"/>
                        </a:spcAft>
                        <a:tabLst>
                          <a:tab pos="228600" algn="l"/>
                        </a:tabLst>
                      </a:pPr>
                      <a:r>
                        <a:rPr lang="en-GB" sz="1050" kern="0">
                          <a:effectLst/>
                        </a:rPr>
                        <a:t>-Measure tree height</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-Growth Increment</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FWD Staff</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extLst>
                  <a:ext uri="{0D108BD9-81ED-4DB2-BD59-A6C34878D82A}">
                    <a16:rowId xmlns:a16="http://schemas.microsoft.com/office/drawing/2014/main" val="3368122840"/>
                  </a:ext>
                </a:extLst>
              </a:tr>
              <a:tr h="1956524">
                <a:tc>
                  <a:txBody>
                    <a:bodyPr/>
                    <a:lstStyle/>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endParaRPr>
                    </a:p>
                    <a:p>
                      <a:pPr marL="0" marR="0" algn="l">
                        <a:lnSpc>
                          <a:spcPct val="150000"/>
                        </a:lnSpc>
                        <a:spcBef>
                          <a:spcPts val="0"/>
                        </a:spcBef>
                        <a:spcAft>
                          <a:spcPts val="0"/>
                        </a:spcAft>
                        <a:tabLst>
                          <a:tab pos="228600" algn="l"/>
                        </a:tabLst>
                      </a:pPr>
                      <a:r>
                        <a:rPr lang="en-GB" sz="1050" kern="0">
                          <a:effectLst/>
                        </a:rPr>
                        <a:t>Soil Health</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US" sz="1050" kern="0">
                          <a:effectLst/>
                        </a:rPr>
                        <a:t>-Measure soil organic matter content, nutrient levels (e.g., nitrogen, phosphorus, potassium), pH, soil compaction, and soil moisture</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dirty="0">
                          <a:effectLst/>
                        </a:rPr>
                        <a:t>-Success and diversity of cover crops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-PH levels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-Improved soil texture and structure, </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-Water infiltration rate, holding capacity</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-Increased presence of soil organisms</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FWD Staff</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extLst>
                  <a:ext uri="{0D108BD9-81ED-4DB2-BD59-A6C34878D82A}">
                    <a16:rowId xmlns:a16="http://schemas.microsoft.com/office/drawing/2014/main" val="364453976"/>
                  </a:ext>
                </a:extLst>
              </a:tr>
              <a:tr h="1673059">
                <a:tc>
                  <a:txBody>
                    <a:bodyPr/>
                    <a:lstStyle/>
                    <a:p>
                      <a:pPr marL="0" marR="0" algn="l">
                        <a:lnSpc>
                          <a:spcPct val="150000"/>
                        </a:lnSpc>
                        <a:spcBef>
                          <a:spcPts val="0"/>
                        </a:spcBef>
                        <a:spcAft>
                          <a:spcPts val="0"/>
                        </a:spcAft>
                        <a:tabLst>
                          <a:tab pos="228600" algn="l"/>
                        </a:tabLst>
                      </a:pPr>
                      <a:r>
                        <a:rPr lang="en-GB" sz="1050" kern="0">
                          <a:effectLst/>
                        </a:rPr>
                        <a:t>Water quality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-Measure of water quality indicators such as turbidity, temperature and nutrient levels.</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-Low Turbidity</a:t>
                      </a:r>
                      <a:endParaRPr lang="en-DM" sz="1050" kern="100">
                        <a:effectLst/>
                      </a:endParaRPr>
                    </a:p>
                    <a:p>
                      <a:pPr marL="0" marR="0" algn="l">
                        <a:lnSpc>
                          <a:spcPct val="150000"/>
                        </a:lnSpc>
                        <a:spcBef>
                          <a:spcPts val="0"/>
                        </a:spcBef>
                        <a:spcAft>
                          <a:spcPts val="0"/>
                        </a:spcAft>
                        <a:tabLst>
                          <a:tab pos="228600" algn="l"/>
                        </a:tabLst>
                      </a:pPr>
                      <a:r>
                        <a:rPr lang="en-GB" sz="1050" kern="0">
                          <a:effectLst/>
                        </a:rPr>
                        <a:t>-Optimum PH Levels</a:t>
                      </a:r>
                      <a:endParaRPr lang="en-DM" sz="1050" kern="100">
                        <a:effectLst/>
                      </a:endParaRPr>
                    </a:p>
                    <a:p>
                      <a:pPr marL="0" marR="0" algn="l">
                        <a:lnSpc>
                          <a:spcPct val="150000"/>
                        </a:lnSpc>
                        <a:spcBef>
                          <a:spcPts val="0"/>
                        </a:spcBef>
                        <a:spcAft>
                          <a:spcPts val="0"/>
                        </a:spcAft>
                        <a:tabLst>
                          <a:tab pos="228600" algn="l"/>
                        </a:tabLst>
                      </a:pPr>
                      <a:r>
                        <a:rPr lang="en-GB" sz="1050" kern="0">
                          <a:effectLst/>
                        </a:rPr>
                        <a:t>-Temperature</a:t>
                      </a:r>
                      <a:endParaRPr lang="en-DM" sz="1050" kern="100">
                        <a:effectLst/>
                      </a:endParaRPr>
                    </a:p>
                    <a:p>
                      <a:pPr marL="0" marR="0" algn="l">
                        <a:lnSpc>
                          <a:spcPct val="150000"/>
                        </a:lnSpc>
                        <a:spcBef>
                          <a:spcPts val="0"/>
                        </a:spcBef>
                        <a:spcAft>
                          <a:spcPts val="0"/>
                        </a:spcAft>
                        <a:tabLst>
                          <a:tab pos="228600" algn="l"/>
                        </a:tabLst>
                      </a:pPr>
                      <a:r>
                        <a:rPr lang="en-GB" sz="1050" kern="0">
                          <a:effectLst/>
                        </a:rPr>
                        <a:t>-Nitrate and Phosphate level</a:t>
                      </a:r>
                      <a:endParaRPr lang="en-DM" sz="1050" kern="100">
                        <a:effectLst/>
                      </a:endParaRPr>
                    </a:p>
                    <a:p>
                      <a:pPr marL="0" marR="0" algn="l">
                        <a:lnSpc>
                          <a:spcPct val="150000"/>
                        </a:lnSpc>
                        <a:spcBef>
                          <a:spcPts val="0"/>
                        </a:spcBef>
                        <a:spcAft>
                          <a:spcPts val="0"/>
                        </a:spcAft>
                        <a:tabLst>
                          <a:tab pos="228600" algn="l"/>
                        </a:tabLst>
                      </a:pPr>
                      <a:r>
                        <a:rPr lang="en-GB" sz="1050" kern="0">
                          <a:effectLst/>
                        </a:rPr>
                        <a:t>-Presence of aquatic organisms</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Semi-annually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a:effectLst/>
                        </a:rPr>
                        <a:t>FWD Staff</a:t>
                      </a:r>
                      <a:endParaRPr lang="en-DM" sz="1050" kern="100">
                        <a:effectLst/>
                      </a:endParaRPr>
                    </a:p>
                    <a:p>
                      <a:pPr marL="0" marR="0" algn="l">
                        <a:lnSpc>
                          <a:spcPct val="150000"/>
                        </a:lnSpc>
                        <a:spcBef>
                          <a:spcPts val="0"/>
                        </a:spcBef>
                        <a:spcAft>
                          <a:spcPts val="0"/>
                        </a:spcAft>
                        <a:tabLst>
                          <a:tab pos="228600" algn="l"/>
                        </a:tabLst>
                      </a:pPr>
                      <a:r>
                        <a:rPr lang="en-GB" sz="1050" kern="0">
                          <a:effectLst/>
                        </a:rPr>
                        <a:t> </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tc>
                  <a:txBody>
                    <a:bodyPr/>
                    <a:lstStyle/>
                    <a:p>
                      <a:pPr marL="0" marR="0" algn="l">
                        <a:lnSpc>
                          <a:spcPct val="150000"/>
                        </a:lnSpc>
                        <a:spcBef>
                          <a:spcPts val="0"/>
                        </a:spcBef>
                        <a:spcAft>
                          <a:spcPts val="0"/>
                        </a:spcAft>
                        <a:tabLst>
                          <a:tab pos="228600" algn="l"/>
                        </a:tabLst>
                      </a:pPr>
                      <a:r>
                        <a:rPr lang="en-GB" sz="1050" kern="0" dirty="0">
                          <a:effectLst/>
                        </a:rPr>
                        <a:t>Semi-Annually</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748" marR="59748" marT="0" marB="0"/>
                </a:tc>
                <a:extLst>
                  <a:ext uri="{0D108BD9-81ED-4DB2-BD59-A6C34878D82A}">
                    <a16:rowId xmlns:a16="http://schemas.microsoft.com/office/drawing/2014/main" val="1490035019"/>
                  </a:ext>
                </a:extLst>
              </a:tr>
            </a:tbl>
          </a:graphicData>
        </a:graphic>
      </p:graphicFrame>
    </p:spTree>
    <p:extLst>
      <p:ext uri="{BB962C8B-B14F-4D97-AF65-F5344CB8AC3E}">
        <p14:creationId xmlns:p14="http://schemas.microsoft.com/office/powerpoint/2010/main" val="1608745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58DED62-5F41-3BDD-8E00-7C05B4DBD64B}"/>
              </a:ext>
            </a:extLst>
          </p:cNvPr>
          <p:cNvGraphicFramePr>
            <a:graphicFrameLocks noGrp="1"/>
          </p:cNvGraphicFramePr>
          <p:nvPr>
            <p:extLst>
              <p:ext uri="{D42A27DB-BD31-4B8C-83A1-F6EECF244321}">
                <p14:modId xmlns:p14="http://schemas.microsoft.com/office/powerpoint/2010/main" val="1798430738"/>
              </p:ext>
            </p:extLst>
          </p:nvPr>
        </p:nvGraphicFramePr>
        <p:xfrm>
          <a:off x="823531" y="424720"/>
          <a:ext cx="10899077" cy="635984"/>
        </p:xfrm>
        <a:graphic>
          <a:graphicData uri="http://schemas.openxmlformats.org/drawingml/2006/table">
            <a:tbl>
              <a:tblPr firstRow="1" firstCol="1" bandRow="1">
                <a:tableStyleId>{5C22544A-7EE6-4342-B048-85BDC9FD1C3A}</a:tableStyleId>
              </a:tblPr>
              <a:tblGrid>
                <a:gridCol w="2081561">
                  <a:extLst>
                    <a:ext uri="{9D8B030D-6E8A-4147-A177-3AD203B41FA5}">
                      <a16:colId xmlns:a16="http://schemas.microsoft.com/office/drawing/2014/main" val="944419292"/>
                    </a:ext>
                  </a:extLst>
                </a:gridCol>
                <a:gridCol w="1822456">
                  <a:extLst>
                    <a:ext uri="{9D8B030D-6E8A-4147-A177-3AD203B41FA5}">
                      <a16:colId xmlns:a16="http://schemas.microsoft.com/office/drawing/2014/main" val="2362681644"/>
                    </a:ext>
                  </a:extLst>
                </a:gridCol>
                <a:gridCol w="3115607">
                  <a:extLst>
                    <a:ext uri="{9D8B030D-6E8A-4147-A177-3AD203B41FA5}">
                      <a16:colId xmlns:a16="http://schemas.microsoft.com/office/drawing/2014/main" val="865608700"/>
                    </a:ext>
                  </a:extLst>
                </a:gridCol>
                <a:gridCol w="1364465">
                  <a:extLst>
                    <a:ext uri="{9D8B030D-6E8A-4147-A177-3AD203B41FA5}">
                      <a16:colId xmlns:a16="http://schemas.microsoft.com/office/drawing/2014/main" val="477990224"/>
                    </a:ext>
                  </a:extLst>
                </a:gridCol>
                <a:gridCol w="1244816">
                  <a:extLst>
                    <a:ext uri="{9D8B030D-6E8A-4147-A177-3AD203B41FA5}">
                      <a16:colId xmlns:a16="http://schemas.microsoft.com/office/drawing/2014/main" val="3594587194"/>
                    </a:ext>
                  </a:extLst>
                </a:gridCol>
                <a:gridCol w="1270172">
                  <a:extLst>
                    <a:ext uri="{9D8B030D-6E8A-4147-A177-3AD203B41FA5}">
                      <a16:colId xmlns:a16="http://schemas.microsoft.com/office/drawing/2014/main" val="1594823461"/>
                    </a:ext>
                  </a:extLst>
                </a:gridCol>
              </a:tblGrid>
              <a:tr h="635984">
                <a:tc>
                  <a:txBody>
                    <a:bodyPr/>
                    <a:lstStyle/>
                    <a:p>
                      <a:pPr marL="0" marR="0" algn="l">
                        <a:lnSpc>
                          <a:spcPct val="150000"/>
                        </a:lnSpc>
                        <a:spcBef>
                          <a:spcPts val="0"/>
                        </a:spcBef>
                        <a:spcAft>
                          <a:spcPts val="0"/>
                        </a:spcAft>
                        <a:tabLst>
                          <a:tab pos="228600" algn="l"/>
                        </a:tabLst>
                      </a:pPr>
                      <a:r>
                        <a:rPr lang="en-GB" sz="1000" kern="0" dirty="0">
                          <a:effectLst/>
                          <a:highlight>
                            <a:srgbClr val="A8D08D"/>
                          </a:highlight>
                        </a:rPr>
                        <a:t>Key Performance Indicator (KPI)</a:t>
                      </a:r>
                      <a:endParaRPr lang="en-DM" sz="110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Objective</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Suggested evaluation tools/indicators</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Measurement frequency</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Responsibility</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dirty="0">
                          <a:effectLst/>
                          <a:highlight>
                            <a:srgbClr val="A8D08D"/>
                          </a:highlight>
                        </a:rPr>
                        <a:t>Reporting frequency</a:t>
                      </a:r>
                      <a:endParaRPr lang="en-DM" sz="110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8669969"/>
                  </a:ext>
                </a:extLst>
              </a:tr>
            </a:tbl>
          </a:graphicData>
        </a:graphic>
      </p:graphicFrame>
      <p:graphicFrame>
        <p:nvGraphicFramePr>
          <p:cNvPr id="6" name="Table 5">
            <a:extLst>
              <a:ext uri="{FF2B5EF4-FFF2-40B4-BE49-F238E27FC236}">
                <a16:creationId xmlns:a16="http://schemas.microsoft.com/office/drawing/2014/main" id="{BBFFD29C-82C5-1C71-C45A-C2199CBF3C32}"/>
              </a:ext>
            </a:extLst>
          </p:cNvPr>
          <p:cNvGraphicFramePr>
            <a:graphicFrameLocks noGrp="1"/>
          </p:cNvGraphicFramePr>
          <p:nvPr>
            <p:extLst>
              <p:ext uri="{D42A27DB-BD31-4B8C-83A1-F6EECF244321}">
                <p14:modId xmlns:p14="http://schemas.microsoft.com/office/powerpoint/2010/main" val="2256059465"/>
              </p:ext>
            </p:extLst>
          </p:nvPr>
        </p:nvGraphicFramePr>
        <p:xfrm>
          <a:off x="823531" y="1158112"/>
          <a:ext cx="10899077" cy="5629498"/>
        </p:xfrm>
        <a:graphic>
          <a:graphicData uri="http://schemas.openxmlformats.org/drawingml/2006/table">
            <a:tbl>
              <a:tblPr firstRow="1" firstCol="1" bandRow="1">
                <a:tableStyleId>{5C22544A-7EE6-4342-B048-85BDC9FD1C3A}</a:tableStyleId>
              </a:tblPr>
              <a:tblGrid>
                <a:gridCol w="2089654">
                  <a:extLst>
                    <a:ext uri="{9D8B030D-6E8A-4147-A177-3AD203B41FA5}">
                      <a16:colId xmlns:a16="http://schemas.microsoft.com/office/drawing/2014/main" val="1919901222"/>
                    </a:ext>
                  </a:extLst>
                </a:gridCol>
                <a:gridCol w="1883632">
                  <a:extLst>
                    <a:ext uri="{9D8B030D-6E8A-4147-A177-3AD203B41FA5}">
                      <a16:colId xmlns:a16="http://schemas.microsoft.com/office/drawing/2014/main" val="2303248805"/>
                    </a:ext>
                  </a:extLst>
                </a:gridCol>
                <a:gridCol w="3066644">
                  <a:extLst>
                    <a:ext uri="{9D8B030D-6E8A-4147-A177-3AD203B41FA5}">
                      <a16:colId xmlns:a16="http://schemas.microsoft.com/office/drawing/2014/main" val="4286107869"/>
                    </a:ext>
                  </a:extLst>
                </a:gridCol>
                <a:gridCol w="1424209">
                  <a:extLst>
                    <a:ext uri="{9D8B030D-6E8A-4147-A177-3AD203B41FA5}">
                      <a16:colId xmlns:a16="http://schemas.microsoft.com/office/drawing/2014/main" val="3077206574"/>
                    </a:ext>
                  </a:extLst>
                </a:gridCol>
                <a:gridCol w="1251926">
                  <a:extLst>
                    <a:ext uri="{9D8B030D-6E8A-4147-A177-3AD203B41FA5}">
                      <a16:colId xmlns:a16="http://schemas.microsoft.com/office/drawing/2014/main" val="2822472129"/>
                    </a:ext>
                  </a:extLst>
                </a:gridCol>
                <a:gridCol w="1183012">
                  <a:extLst>
                    <a:ext uri="{9D8B030D-6E8A-4147-A177-3AD203B41FA5}">
                      <a16:colId xmlns:a16="http://schemas.microsoft.com/office/drawing/2014/main" val="2694493358"/>
                    </a:ext>
                  </a:extLst>
                </a:gridCol>
              </a:tblGrid>
              <a:tr h="1379251">
                <a:tc>
                  <a:txBody>
                    <a:bodyPr/>
                    <a:lstStyle/>
                    <a:p>
                      <a:pPr marL="0" marR="0" algn="l">
                        <a:lnSpc>
                          <a:spcPct val="150000"/>
                        </a:lnSpc>
                        <a:spcBef>
                          <a:spcPts val="0"/>
                        </a:spcBef>
                        <a:spcAft>
                          <a:spcPts val="0"/>
                        </a:spcAft>
                        <a:tabLst>
                          <a:tab pos="228600" algn="l"/>
                        </a:tabLst>
                      </a:pPr>
                      <a:r>
                        <a:rPr lang="en-US" sz="1050" kern="0" dirty="0">
                          <a:effectLst/>
                        </a:rPr>
                        <a:t>Wildlife Habitat and Corridor Connectivity</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US" sz="1050" b="0" kern="0" dirty="0">
                          <a:effectLst/>
                        </a:rPr>
                        <a:t>-Evaluate whether the reforested area provides the necessary resources for wildlife.</a:t>
                      </a:r>
                      <a:endParaRPr lang="en-DM" sz="1050" b="0" kern="100" dirty="0">
                        <a:effectLst/>
                      </a:endParaRPr>
                    </a:p>
                    <a:p>
                      <a:pPr marL="0" marR="0" algn="l">
                        <a:lnSpc>
                          <a:spcPct val="150000"/>
                        </a:lnSpc>
                        <a:spcBef>
                          <a:spcPts val="0"/>
                        </a:spcBef>
                        <a:spcAft>
                          <a:spcPts val="0"/>
                        </a:spcAft>
                        <a:tabLst>
                          <a:tab pos="228600" algn="l"/>
                        </a:tabLst>
                      </a:pPr>
                      <a:r>
                        <a:rPr lang="en-US" sz="1050" b="0" kern="0" dirty="0">
                          <a:effectLst/>
                        </a:rPr>
                        <a:t>-Evaluate wildlife movement.</a:t>
                      </a:r>
                      <a:endParaRPr lang="en-DM" sz="105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b="0" kern="0" dirty="0">
                          <a:effectLst/>
                        </a:rPr>
                        <a:t>-Species Presence</a:t>
                      </a:r>
                      <a:endParaRPr lang="en-DM" sz="1050" b="0" kern="100" dirty="0">
                        <a:effectLst/>
                      </a:endParaRPr>
                    </a:p>
                    <a:p>
                      <a:pPr marL="0" marR="0" algn="l">
                        <a:lnSpc>
                          <a:spcPct val="150000"/>
                        </a:lnSpc>
                        <a:spcBef>
                          <a:spcPts val="0"/>
                        </a:spcBef>
                        <a:spcAft>
                          <a:spcPts val="0"/>
                        </a:spcAft>
                        <a:tabLst>
                          <a:tab pos="228600" algn="l"/>
                        </a:tabLst>
                      </a:pPr>
                      <a:r>
                        <a:rPr lang="en-GB" sz="1050" b="0" kern="0" dirty="0">
                          <a:effectLst/>
                        </a:rPr>
                        <a:t>-Water availability</a:t>
                      </a:r>
                      <a:endParaRPr lang="en-DM" sz="1050" b="0" kern="100" dirty="0">
                        <a:effectLst/>
                      </a:endParaRPr>
                    </a:p>
                    <a:p>
                      <a:pPr marL="0" marR="0" algn="l">
                        <a:lnSpc>
                          <a:spcPct val="150000"/>
                        </a:lnSpc>
                        <a:spcBef>
                          <a:spcPts val="0"/>
                        </a:spcBef>
                        <a:spcAft>
                          <a:spcPts val="0"/>
                        </a:spcAft>
                        <a:tabLst>
                          <a:tab pos="228600" algn="l"/>
                        </a:tabLst>
                      </a:pPr>
                      <a:r>
                        <a:rPr lang="en-GB" sz="1050" b="0" kern="0" dirty="0">
                          <a:effectLst/>
                        </a:rPr>
                        <a:t>-Evidence of wildlife</a:t>
                      </a:r>
                      <a:endParaRPr lang="en-DM" sz="1050" b="0" kern="100" dirty="0">
                        <a:effectLst/>
                      </a:endParaRPr>
                    </a:p>
                    <a:p>
                      <a:pPr marL="0" marR="0" algn="l">
                        <a:lnSpc>
                          <a:spcPct val="150000"/>
                        </a:lnSpc>
                        <a:spcBef>
                          <a:spcPts val="0"/>
                        </a:spcBef>
                        <a:spcAft>
                          <a:spcPts val="0"/>
                        </a:spcAft>
                        <a:tabLst>
                          <a:tab pos="228600" algn="l"/>
                        </a:tabLst>
                      </a:pPr>
                      <a:r>
                        <a:rPr lang="en-GB" sz="1050" b="0" kern="0" dirty="0">
                          <a:effectLst/>
                        </a:rPr>
                        <a:t>-Availability of food sources</a:t>
                      </a:r>
                      <a:endParaRPr lang="en-DM" sz="105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b="0" kern="0" dirty="0">
                          <a:effectLst/>
                        </a:rPr>
                        <a:t>Semi-annually</a:t>
                      </a:r>
                      <a:endParaRPr lang="en-DM" sz="105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b="0" kern="0" dirty="0">
                          <a:effectLst/>
                        </a:rPr>
                        <a:t>FWD Staff</a:t>
                      </a:r>
                      <a:endParaRPr lang="en-DM" sz="1050" b="0" kern="100" dirty="0">
                        <a:effectLst/>
                      </a:endParaRPr>
                    </a:p>
                    <a:p>
                      <a:pPr marL="0" marR="0" algn="l">
                        <a:lnSpc>
                          <a:spcPct val="150000"/>
                        </a:lnSpc>
                        <a:spcBef>
                          <a:spcPts val="0"/>
                        </a:spcBef>
                        <a:spcAft>
                          <a:spcPts val="0"/>
                        </a:spcAft>
                        <a:tabLst>
                          <a:tab pos="228600" algn="l"/>
                        </a:tabLst>
                      </a:pPr>
                      <a:r>
                        <a:rPr lang="en-GB" sz="1050" b="0" kern="0" dirty="0">
                          <a:effectLst/>
                        </a:rPr>
                        <a:t> </a:t>
                      </a:r>
                      <a:endParaRPr lang="en-DM" sz="105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b="0" kern="0" dirty="0">
                          <a:effectLst/>
                        </a:rPr>
                        <a:t>Semi-annually</a:t>
                      </a:r>
                      <a:endParaRPr lang="en-DM" sz="105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extLst>
                  <a:ext uri="{0D108BD9-81ED-4DB2-BD59-A6C34878D82A}">
                    <a16:rowId xmlns:a16="http://schemas.microsoft.com/office/drawing/2014/main" val="1671988916"/>
                  </a:ext>
                </a:extLst>
              </a:tr>
              <a:tr h="1613277">
                <a:tc>
                  <a:txBody>
                    <a:bodyPr/>
                    <a:lstStyle/>
                    <a:p>
                      <a:pPr marL="0" marR="0" algn="l">
                        <a:lnSpc>
                          <a:spcPct val="150000"/>
                        </a:lnSpc>
                        <a:spcBef>
                          <a:spcPts val="0"/>
                        </a:spcBef>
                        <a:spcAft>
                          <a:spcPts val="0"/>
                        </a:spcAft>
                        <a:tabLst>
                          <a:tab pos="228600" algn="l"/>
                        </a:tabLst>
                      </a:pPr>
                      <a:r>
                        <a:rPr lang="en-US" sz="1050" kern="0" dirty="0">
                          <a:effectLst/>
                        </a:rPr>
                        <a:t>Erosion Control and Slope Stability</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-Monitoring of slope stability and erosion</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-Record of incidence of land slippage</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-Monitor</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sedimentation in nearby streams</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-Decrease in soil loss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-Reduced surface runoff</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-Improvements in land stability</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-Reduced occurrence of land slippage</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-Reduction in sediment in streams</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FWD Staff</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Quarterly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extLst>
                  <a:ext uri="{0D108BD9-81ED-4DB2-BD59-A6C34878D82A}">
                    <a16:rowId xmlns:a16="http://schemas.microsoft.com/office/drawing/2014/main" val="1803928009"/>
                  </a:ext>
                </a:extLst>
              </a:tr>
              <a:tr h="1379251">
                <a:tc>
                  <a:txBody>
                    <a:bodyPr/>
                    <a:lstStyle/>
                    <a:p>
                      <a:pPr marL="0" marR="0" algn="l">
                        <a:lnSpc>
                          <a:spcPct val="150000"/>
                        </a:lnSpc>
                        <a:spcBef>
                          <a:spcPts val="0"/>
                        </a:spcBef>
                        <a:spcAft>
                          <a:spcPts val="0"/>
                        </a:spcAft>
                        <a:tabLst>
                          <a:tab pos="228600" algn="l"/>
                        </a:tabLst>
                      </a:pPr>
                      <a:r>
                        <a:rPr lang="en-US" sz="1050" kern="0">
                          <a:effectLst/>
                        </a:rPr>
                        <a:t>Biodiversity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US" sz="1050" kern="0">
                          <a:effectLst/>
                        </a:rPr>
                        <a:t>-Identify the species present (flora and fauna) and their abundance.</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-Count of the number of different species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-Presence or increase in threatened or endangered species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-Presence or increase in endemic species</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 </a:t>
                      </a:r>
                      <a:endParaRPr lang="en-DM" sz="1050" kern="100" dirty="0">
                        <a:effectLst/>
                      </a:endParaRPr>
                    </a:p>
                    <a:p>
                      <a:pPr marL="0" marR="0" algn="l">
                        <a:lnSpc>
                          <a:spcPct val="150000"/>
                        </a:lnSpc>
                        <a:spcBef>
                          <a:spcPts val="0"/>
                        </a:spcBef>
                        <a:spcAft>
                          <a:spcPts val="0"/>
                        </a:spcAft>
                        <a:tabLst>
                          <a:tab pos="228600" algn="l"/>
                        </a:tabLst>
                      </a:pPr>
                      <a:r>
                        <a:rPr lang="en-GB" sz="1050" kern="0" dirty="0">
                          <a:effectLst/>
                        </a:rPr>
                        <a:t> </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Semi-annually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FWD</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Semi-annually</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extLst>
                  <a:ext uri="{0D108BD9-81ED-4DB2-BD59-A6C34878D82A}">
                    <a16:rowId xmlns:a16="http://schemas.microsoft.com/office/drawing/2014/main" val="3817935372"/>
                  </a:ext>
                </a:extLst>
              </a:tr>
              <a:tr h="1145227">
                <a:tc>
                  <a:txBody>
                    <a:bodyPr/>
                    <a:lstStyle/>
                    <a:p>
                      <a:pPr marL="0" marR="0" algn="l">
                        <a:lnSpc>
                          <a:spcPct val="150000"/>
                        </a:lnSpc>
                        <a:spcBef>
                          <a:spcPts val="0"/>
                        </a:spcBef>
                        <a:spcAft>
                          <a:spcPts val="0"/>
                        </a:spcAft>
                        <a:tabLst>
                          <a:tab pos="228600" algn="l"/>
                        </a:tabLst>
                      </a:pPr>
                      <a:r>
                        <a:rPr lang="en-US" sz="1050" kern="0">
                          <a:effectLst/>
                        </a:rPr>
                        <a:t>Invasive Species and Pest Infestations</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US" sz="1050" kern="0">
                          <a:effectLst/>
                        </a:rPr>
                        <a:t>-Monitor invasive species and pest infestations</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a:effectLst/>
                        </a:rPr>
                        <a:t>-Unusual plant growth patterns</a:t>
                      </a:r>
                      <a:endParaRPr lang="en-DM" sz="1050" kern="100">
                        <a:effectLst/>
                      </a:endParaRPr>
                    </a:p>
                    <a:p>
                      <a:pPr marL="0" marR="0" algn="l">
                        <a:lnSpc>
                          <a:spcPct val="150000"/>
                        </a:lnSpc>
                        <a:spcBef>
                          <a:spcPts val="0"/>
                        </a:spcBef>
                        <a:spcAft>
                          <a:spcPts val="0"/>
                        </a:spcAft>
                        <a:tabLst>
                          <a:tab pos="228600" algn="l"/>
                        </a:tabLst>
                      </a:pPr>
                      <a:r>
                        <a:rPr lang="en-GB" sz="1050" kern="0">
                          <a:effectLst/>
                        </a:rPr>
                        <a:t>-Visible damage in trees</a:t>
                      </a:r>
                      <a:endParaRPr lang="en-DM" sz="1050" kern="100">
                        <a:effectLst/>
                      </a:endParaRPr>
                    </a:p>
                    <a:p>
                      <a:pPr marL="0" marR="0" algn="l">
                        <a:lnSpc>
                          <a:spcPct val="150000"/>
                        </a:lnSpc>
                        <a:spcBef>
                          <a:spcPts val="0"/>
                        </a:spcBef>
                        <a:spcAft>
                          <a:spcPts val="0"/>
                        </a:spcAft>
                        <a:tabLst>
                          <a:tab pos="228600" algn="l"/>
                        </a:tabLst>
                      </a:pPr>
                      <a:r>
                        <a:rPr lang="en-GB" sz="1050" kern="0">
                          <a:effectLst/>
                        </a:rPr>
                        <a:t>-Decrease in wildlife population</a:t>
                      </a:r>
                      <a:endParaRPr lang="en-DM" sz="1050" kern="100">
                        <a:effectLst/>
                      </a:endParaRPr>
                    </a:p>
                    <a:p>
                      <a:pPr marL="0" marR="0" algn="l">
                        <a:lnSpc>
                          <a:spcPct val="150000"/>
                        </a:lnSpc>
                        <a:spcBef>
                          <a:spcPts val="0"/>
                        </a:spcBef>
                        <a:spcAft>
                          <a:spcPts val="0"/>
                        </a:spcAft>
                        <a:tabLst>
                          <a:tab pos="228600" algn="l"/>
                        </a:tabLst>
                      </a:pPr>
                      <a:r>
                        <a:rPr lang="en-GB" sz="1050" kern="0">
                          <a:effectLst/>
                        </a:rPr>
                        <a:t>-Presence of pests</a:t>
                      </a:r>
                      <a:endParaRPr lang="en-DM" sz="1050" kern="100">
                        <a:effectLst/>
                      </a:endParaRPr>
                    </a:p>
                    <a:p>
                      <a:pPr marL="0" marR="0" algn="l">
                        <a:lnSpc>
                          <a:spcPct val="150000"/>
                        </a:lnSpc>
                        <a:spcBef>
                          <a:spcPts val="0"/>
                        </a:spcBef>
                        <a:spcAft>
                          <a:spcPts val="0"/>
                        </a:spcAft>
                        <a:tabLst>
                          <a:tab pos="228600" algn="l"/>
                        </a:tabLst>
                      </a:pPr>
                      <a:r>
                        <a:rPr lang="en-GB" sz="1050" kern="0">
                          <a:effectLst/>
                        </a:rPr>
                        <a:t>-Sudden tree decline</a:t>
                      </a:r>
                      <a:endParaRPr lang="en-DM" sz="1050" kern="10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Monthly</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FWD</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tc>
                  <a:txBody>
                    <a:bodyPr/>
                    <a:lstStyle/>
                    <a:p>
                      <a:pPr marL="0" marR="0" algn="l">
                        <a:lnSpc>
                          <a:spcPct val="150000"/>
                        </a:lnSpc>
                        <a:spcBef>
                          <a:spcPts val="0"/>
                        </a:spcBef>
                        <a:spcAft>
                          <a:spcPts val="0"/>
                        </a:spcAft>
                        <a:tabLst>
                          <a:tab pos="228600" algn="l"/>
                        </a:tabLst>
                      </a:pPr>
                      <a:r>
                        <a:rPr lang="en-GB" sz="1050" kern="0" dirty="0">
                          <a:effectLst/>
                        </a:rPr>
                        <a:t>Monthly</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374" marR="55374" marT="0" marB="0"/>
                </a:tc>
                <a:extLst>
                  <a:ext uri="{0D108BD9-81ED-4DB2-BD59-A6C34878D82A}">
                    <a16:rowId xmlns:a16="http://schemas.microsoft.com/office/drawing/2014/main" val="235750664"/>
                  </a:ext>
                </a:extLst>
              </a:tr>
            </a:tbl>
          </a:graphicData>
        </a:graphic>
      </p:graphicFrame>
    </p:spTree>
    <p:extLst>
      <p:ext uri="{BB962C8B-B14F-4D97-AF65-F5344CB8AC3E}">
        <p14:creationId xmlns:p14="http://schemas.microsoft.com/office/powerpoint/2010/main" val="1680637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95507DC-2623-3A25-0A81-0219637D6121}"/>
              </a:ext>
            </a:extLst>
          </p:cNvPr>
          <p:cNvGraphicFramePr>
            <a:graphicFrameLocks noGrp="1"/>
          </p:cNvGraphicFramePr>
          <p:nvPr>
            <p:extLst>
              <p:ext uri="{D42A27DB-BD31-4B8C-83A1-F6EECF244321}">
                <p14:modId xmlns:p14="http://schemas.microsoft.com/office/powerpoint/2010/main" val="12174970"/>
              </p:ext>
            </p:extLst>
          </p:nvPr>
        </p:nvGraphicFramePr>
        <p:xfrm>
          <a:off x="823531" y="424720"/>
          <a:ext cx="10615614" cy="599408"/>
        </p:xfrm>
        <a:graphic>
          <a:graphicData uri="http://schemas.openxmlformats.org/drawingml/2006/table">
            <a:tbl>
              <a:tblPr firstRow="1" firstCol="1" bandRow="1">
                <a:tableStyleId>{5C22544A-7EE6-4342-B048-85BDC9FD1C3A}</a:tableStyleId>
              </a:tblPr>
              <a:tblGrid>
                <a:gridCol w="2027424">
                  <a:extLst>
                    <a:ext uri="{9D8B030D-6E8A-4147-A177-3AD203B41FA5}">
                      <a16:colId xmlns:a16="http://schemas.microsoft.com/office/drawing/2014/main" val="944419292"/>
                    </a:ext>
                  </a:extLst>
                </a:gridCol>
                <a:gridCol w="1775057">
                  <a:extLst>
                    <a:ext uri="{9D8B030D-6E8A-4147-A177-3AD203B41FA5}">
                      <a16:colId xmlns:a16="http://schemas.microsoft.com/office/drawing/2014/main" val="2362681644"/>
                    </a:ext>
                  </a:extLst>
                </a:gridCol>
                <a:gridCol w="3034576">
                  <a:extLst>
                    <a:ext uri="{9D8B030D-6E8A-4147-A177-3AD203B41FA5}">
                      <a16:colId xmlns:a16="http://schemas.microsoft.com/office/drawing/2014/main" val="865608700"/>
                    </a:ext>
                  </a:extLst>
                </a:gridCol>
                <a:gridCol w="1328978">
                  <a:extLst>
                    <a:ext uri="{9D8B030D-6E8A-4147-A177-3AD203B41FA5}">
                      <a16:colId xmlns:a16="http://schemas.microsoft.com/office/drawing/2014/main" val="477990224"/>
                    </a:ext>
                  </a:extLst>
                </a:gridCol>
                <a:gridCol w="1212441">
                  <a:extLst>
                    <a:ext uri="{9D8B030D-6E8A-4147-A177-3AD203B41FA5}">
                      <a16:colId xmlns:a16="http://schemas.microsoft.com/office/drawing/2014/main" val="3594587194"/>
                    </a:ext>
                  </a:extLst>
                </a:gridCol>
                <a:gridCol w="1237138">
                  <a:extLst>
                    <a:ext uri="{9D8B030D-6E8A-4147-A177-3AD203B41FA5}">
                      <a16:colId xmlns:a16="http://schemas.microsoft.com/office/drawing/2014/main" val="1594823461"/>
                    </a:ext>
                  </a:extLst>
                </a:gridCol>
              </a:tblGrid>
              <a:tr h="599408">
                <a:tc>
                  <a:txBody>
                    <a:bodyPr/>
                    <a:lstStyle/>
                    <a:p>
                      <a:pPr marL="0" marR="0" algn="l">
                        <a:lnSpc>
                          <a:spcPct val="150000"/>
                        </a:lnSpc>
                        <a:spcBef>
                          <a:spcPts val="0"/>
                        </a:spcBef>
                        <a:spcAft>
                          <a:spcPts val="0"/>
                        </a:spcAft>
                        <a:tabLst>
                          <a:tab pos="228600" algn="l"/>
                        </a:tabLst>
                      </a:pPr>
                      <a:r>
                        <a:rPr lang="en-GB" sz="1050" kern="0" dirty="0">
                          <a:effectLst/>
                          <a:highlight>
                            <a:srgbClr val="A8D08D"/>
                          </a:highlight>
                        </a:rPr>
                        <a:t>Key Performance Indicator (KPI)</a:t>
                      </a:r>
                      <a:endParaRPr lang="en-DM" sz="105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Objective</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dirty="0">
                          <a:effectLst/>
                          <a:highlight>
                            <a:srgbClr val="A8D08D"/>
                          </a:highlight>
                        </a:rPr>
                        <a:t>Suggested evaluation tools/indicators</a:t>
                      </a:r>
                      <a:endParaRPr lang="en-DM" sz="110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Measurement frequency</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highlight>
                            <a:srgbClr val="A8D08D"/>
                          </a:highlight>
                        </a:rPr>
                        <a:t>Responsibility</a:t>
                      </a:r>
                      <a:endParaRPr lang="en-DM" sz="1100" kern="10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dirty="0">
                          <a:effectLst/>
                          <a:highlight>
                            <a:srgbClr val="A8D08D"/>
                          </a:highlight>
                        </a:rPr>
                        <a:t>Reporting frequency</a:t>
                      </a:r>
                      <a:endParaRPr lang="en-DM" sz="1100" kern="100" dirty="0">
                        <a:effectLst/>
                        <a:highlight>
                          <a:srgbClr val="A8D08D"/>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8669969"/>
                  </a:ext>
                </a:extLst>
              </a:tr>
            </a:tbl>
          </a:graphicData>
        </a:graphic>
      </p:graphicFrame>
      <p:graphicFrame>
        <p:nvGraphicFramePr>
          <p:cNvPr id="5" name="Table 4">
            <a:extLst>
              <a:ext uri="{FF2B5EF4-FFF2-40B4-BE49-F238E27FC236}">
                <a16:creationId xmlns:a16="http://schemas.microsoft.com/office/drawing/2014/main" id="{9B891048-D212-EBD5-13CC-F56AC64B7CD7}"/>
              </a:ext>
            </a:extLst>
          </p:cNvPr>
          <p:cNvGraphicFramePr>
            <a:graphicFrameLocks noGrp="1"/>
          </p:cNvGraphicFramePr>
          <p:nvPr>
            <p:extLst>
              <p:ext uri="{D42A27DB-BD31-4B8C-83A1-F6EECF244321}">
                <p14:modId xmlns:p14="http://schemas.microsoft.com/office/powerpoint/2010/main" val="160893709"/>
              </p:ext>
            </p:extLst>
          </p:nvPr>
        </p:nvGraphicFramePr>
        <p:xfrm>
          <a:off x="823532" y="1024128"/>
          <a:ext cx="10615612" cy="1856994"/>
        </p:xfrm>
        <a:graphic>
          <a:graphicData uri="http://schemas.openxmlformats.org/drawingml/2006/table">
            <a:tbl>
              <a:tblPr firstRow="1" firstCol="1" bandRow="1">
                <a:tableStyleId>{5C22544A-7EE6-4342-B048-85BDC9FD1C3A}</a:tableStyleId>
              </a:tblPr>
              <a:tblGrid>
                <a:gridCol w="2027424">
                  <a:extLst>
                    <a:ext uri="{9D8B030D-6E8A-4147-A177-3AD203B41FA5}">
                      <a16:colId xmlns:a16="http://schemas.microsoft.com/office/drawing/2014/main" val="2383734504"/>
                    </a:ext>
                  </a:extLst>
                </a:gridCol>
                <a:gridCol w="1775057">
                  <a:extLst>
                    <a:ext uri="{9D8B030D-6E8A-4147-A177-3AD203B41FA5}">
                      <a16:colId xmlns:a16="http://schemas.microsoft.com/office/drawing/2014/main" val="2584702581"/>
                    </a:ext>
                  </a:extLst>
                </a:gridCol>
                <a:gridCol w="3034576">
                  <a:extLst>
                    <a:ext uri="{9D8B030D-6E8A-4147-A177-3AD203B41FA5}">
                      <a16:colId xmlns:a16="http://schemas.microsoft.com/office/drawing/2014/main" val="557521269"/>
                    </a:ext>
                  </a:extLst>
                </a:gridCol>
                <a:gridCol w="1328977">
                  <a:extLst>
                    <a:ext uri="{9D8B030D-6E8A-4147-A177-3AD203B41FA5}">
                      <a16:colId xmlns:a16="http://schemas.microsoft.com/office/drawing/2014/main" val="1404627402"/>
                    </a:ext>
                  </a:extLst>
                </a:gridCol>
                <a:gridCol w="1212441">
                  <a:extLst>
                    <a:ext uri="{9D8B030D-6E8A-4147-A177-3AD203B41FA5}">
                      <a16:colId xmlns:a16="http://schemas.microsoft.com/office/drawing/2014/main" val="472687084"/>
                    </a:ext>
                  </a:extLst>
                </a:gridCol>
                <a:gridCol w="1237137">
                  <a:extLst>
                    <a:ext uri="{9D8B030D-6E8A-4147-A177-3AD203B41FA5}">
                      <a16:colId xmlns:a16="http://schemas.microsoft.com/office/drawing/2014/main" val="2815505033"/>
                    </a:ext>
                  </a:extLst>
                </a:gridCol>
              </a:tblGrid>
              <a:tr h="1856994">
                <a:tc>
                  <a:txBody>
                    <a:bodyPr/>
                    <a:lstStyle/>
                    <a:p>
                      <a:pPr marL="0" marR="0" algn="l">
                        <a:lnSpc>
                          <a:spcPct val="150000"/>
                        </a:lnSpc>
                        <a:spcBef>
                          <a:spcPts val="0"/>
                        </a:spcBef>
                        <a:spcAft>
                          <a:spcPts val="0"/>
                        </a:spcAft>
                        <a:tabLst>
                          <a:tab pos="228600" algn="l"/>
                        </a:tabLst>
                      </a:pPr>
                      <a:r>
                        <a:rPr lang="en-GB" sz="1050" kern="0" dirty="0">
                          <a:effectLst/>
                        </a:rPr>
                        <a:t>Diseases</a:t>
                      </a:r>
                      <a:endParaRPr lang="en-DM"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dirty="0">
                          <a:effectLst/>
                        </a:rPr>
                        <a:t> </a:t>
                      </a:r>
                      <a:endParaRPr lang="en-DM"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rPr>
                        <a:t>-Leaf discoloration and blight</a:t>
                      </a:r>
                      <a:endParaRPr lang="en-DM" sz="1100" kern="100">
                        <a:effectLst/>
                      </a:endParaRPr>
                    </a:p>
                    <a:p>
                      <a:pPr marL="0" marR="0" algn="l">
                        <a:lnSpc>
                          <a:spcPct val="150000"/>
                        </a:lnSpc>
                        <a:spcBef>
                          <a:spcPts val="0"/>
                        </a:spcBef>
                        <a:spcAft>
                          <a:spcPts val="0"/>
                        </a:spcAft>
                        <a:tabLst>
                          <a:tab pos="228600" algn="l"/>
                        </a:tabLst>
                      </a:pPr>
                      <a:r>
                        <a:rPr lang="en-GB" sz="1000" kern="0">
                          <a:effectLst/>
                        </a:rPr>
                        <a:t>-Defoliation</a:t>
                      </a:r>
                      <a:endParaRPr lang="en-DM" sz="1100" kern="100">
                        <a:effectLst/>
                      </a:endParaRPr>
                    </a:p>
                    <a:p>
                      <a:pPr marL="0" marR="0" algn="l">
                        <a:lnSpc>
                          <a:spcPct val="150000"/>
                        </a:lnSpc>
                        <a:spcBef>
                          <a:spcPts val="0"/>
                        </a:spcBef>
                        <a:spcAft>
                          <a:spcPts val="0"/>
                        </a:spcAft>
                        <a:tabLst>
                          <a:tab pos="228600" algn="l"/>
                        </a:tabLst>
                      </a:pPr>
                      <a:r>
                        <a:rPr lang="en-GB" sz="1000" kern="0">
                          <a:effectLst/>
                        </a:rPr>
                        <a:t>-Sudden tree death</a:t>
                      </a:r>
                      <a:endParaRPr lang="en-DM" sz="1100" kern="100">
                        <a:effectLst/>
                      </a:endParaRPr>
                    </a:p>
                    <a:p>
                      <a:pPr marL="0" marR="0" algn="l">
                        <a:lnSpc>
                          <a:spcPct val="150000"/>
                        </a:lnSpc>
                        <a:spcBef>
                          <a:spcPts val="0"/>
                        </a:spcBef>
                        <a:spcAft>
                          <a:spcPts val="0"/>
                        </a:spcAft>
                        <a:tabLst>
                          <a:tab pos="228600" algn="l"/>
                        </a:tabLst>
                      </a:pPr>
                      <a:r>
                        <a:rPr lang="en-GB" sz="1000" kern="0">
                          <a:effectLst/>
                        </a:rPr>
                        <a:t>-Root rot</a:t>
                      </a:r>
                      <a:endParaRPr lang="en-DM" sz="1100" kern="100">
                        <a:effectLst/>
                      </a:endParaRPr>
                    </a:p>
                    <a:p>
                      <a:pPr marL="0" marR="0" algn="l">
                        <a:lnSpc>
                          <a:spcPct val="150000"/>
                        </a:lnSpc>
                        <a:spcBef>
                          <a:spcPts val="0"/>
                        </a:spcBef>
                        <a:spcAft>
                          <a:spcPts val="0"/>
                        </a:spcAft>
                        <a:tabLst>
                          <a:tab pos="228600" algn="l"/>
                        </a:tabLst>
                      </a:pPr>
                      <a:r>
                        <a:rPr lang="en-GB" sz="1000" kern="0">
                          <a:effectLst/>
                        </a:rPr>
                        <a:t>-Wilting</a:t>
                      </a:r>
                      <a:endParaRPr lang="en-DM" sz="1100" kern="100">
                        <a:effectLst/>
                      </a:endParaRPr>
                    </a:p>
                    <a:p>
                      <a:pPr marL="0" marR="0" algn="l">
                        <a:lnSpc>
                          <a:spcPct val="150000"/>
                        </a:lnSpc>
                        <a:spcBef>
                          <a:spcPts val="0"/>
                        </a:spcBef>
                        <a:spcAft>
                          <a:spcPts val="0"/>
                        </a:spcAft>
                        <a:tabLst>
                          <a:tab pos="228600" algn="l"/>
                        </a:tabLst>
                      </a:pPr>
                      <a:r>
                        <a:rPr lang="en-GB" sz="1000" kern="0">
                          <a:effectLst/>
                        </a:rPr>
                        <a:t> </a:t>
                      </a:r>
                      <a:endParaRPr lang="en-DM"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rPr>
                        <a:t>Monthly</a:t>
                      </a:r>
                      <a:endParaRPr lang="en-DM"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a:effectLst/>
                        </a:rPr>
                        <a:t>FWD</a:t>
                      </a:r>
                      <a:endParaRPr lang="en-DM"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tabLst>
                          <a:tab pos="228600" algn="l"/>
                        </a:tabLst>
                      </a:pPr>
                      <a:r>
                        <a:rPr lang="en-GB" sz="1000" kern="0" dirty="0">
                          <a:effectLst/>
                        </a:rPr>
                        <a:t>Monthly</a:t>
                      </a:r>
                      <a:endParaRPr lang="en-DM"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451595"/>
                  </a:ext>
                </a:extLst>
              </a:tr>
            </a:tbl>
          </a:graphicData>
        </a:graphic>
      </p:graphicFrame>
    </p:spTree>
    <p:extLst>
      <p:ext uri="{BB962C8B-B14F-4D97-AF65-F5344CB8AC3E}">
        <p14:creationId xmlns:p14="http://schemas.microsoft.com/office/powerpoint/2010/main" val="2024783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104C-442E-8632-2B4A-7BD90694CC72}"/>
              </a:ext>
            </a:extLst>
          </p:cNvPr>
          <p:cNvSpPr>
            <a:spLocks noGrp="1"/>
          </p:cNvSpPr>
          <p:nvPr>
            <p:ph type="title"/>
          </p:nvPr>
        </p:nvSpPr>
        <p:spPr/>
        <p:txBody>
          <a:bodyPr/>
          <a:lstStyle/>
          <a:p>
            <a:r>
              <a:rPr lang="en-US" dirty="0"/>
              <a:t>ACTIVITY</a:t>
            </a:r>
            <a:endParaRPr lang="en-DM" dirty="0"/>
          </a:p>
        </p:txBody>
      </p:sp>
      <p:sp>
        <p:nvSpPr>
          <p:cNvPr id="3" name="Content Placeholder 2">
            <a:extLst>
              <a:ext uri="{FF2B5EF4-FFF2-40B4-BE49-F238E27FC236}">
                <a16:creationId xmlns:a16="http://schemas.microsoft.com/office/drawing/2014/main" id="{D4E575D6-91DF-3F98-2139-8323383B29B1}"/>
              </a:ext>
            </a:extLst>
          </p:cNvPr>
          <p:cNvSpPr>
            <a:spLocks noGrp="1"/>
          </p:cNvSpPr>
          <p:nvPr>
            <p:ph idx="1"/>
          </p:nvPr>
        </p:nvSpPr>
        <p:spPr/>
        <p:txBody>
          <a:bodyPr/>
          <a:lstStyle/>
          <a:p>
            <a:pPr marL="0" indent="0">
              <a:buNone/>
            </a:pPr>
            <a:r>
              <a:rPr lang="en-US" dirty="0"/>
              <a:t>Review of Indicators</a:t>
            </a:r>
            <a:endParaRPr lang="en-DM" dirty="0"/>
          </a:p>
        </p:txBody>
      </p:sp>
    </p:spTree>
    <p:extLst>
      <p:ext uri="{BB962C8B-B14F-4D97-AF65-F5344CB8AC3E}">
        <p14:creationId xmlns:p14="http://schemas.microsoft.com/office/powerpoint/2010/main" val="46129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494FA-A72D-F010-71FF-FC81173EE2C3}"/>
              </a:ext>
            </a:extLst>
          </p:cNvPr>
          <p:cNvSpPr>
            <a:spLocks noGrp="1"/>
          </p:cNvSpPr>
          <p:nvPr>
            <p:ph type="title"/>
          </p:nvPr>
        </p:nvSpPr>
        <p:spPr>
          <a:xfrm>
            <a:off x="4654296" y="329184"/>
            <a:ext cx="6894576" cy="1783080"/>
          </a:xfrm>
        </p:spPr>
        <p:txBody>
          <a:bodyPr anchor="b">
            <a:normAutofit/>
          </a:bodyPr>
          <a:lstStyle/>
          <a:p>
            <a:r>
              <a:rPr lang="en-US" sz="5400" b="1" kern="0">
                <a:latin typeface="Amasis MT Pro" panose="02040504050005020304" pitchFamily="18" charset="0"/>
                <a:ea typeface="Times New Roman" panose="02020603050405020304" pitchFamily="18" charset="0"/>
                <a:cs typeface="Times New Roman" panose="02020603050405020304" pitchFamily="18" charset="0"/>
              </a:rPr>
              <a:t>Summary of issue</a:t>
            </a:r>
            <a:br>
              <a:rPr lang="en-DM" sz="5400" kern="100">
                <a:latin typeface="Calibri" panose="020F0502020204030204" pitchFamily="34" charset="0"/>
                <a:ea typeface="Calibri" panose="020F0502020204030204" pitchFamily="34" charset="0"/>
                <a:cs typeface="Times New Roman" panose="02020603050405020304" pitchFamily="18" charset="0"/>
              </a:rPr>
            </a:br>
            <a:endParaRPr lang="en-DM" sz="5400"/>
          </a:p>
        </p:txBody>
      </p:sp>
      <p:pic>
        <p:nvPicPr>
          <p:cNvPr id="5" name="Picture 4" descr="Aerial photo of the river flowing through the forest">
            <a:extLst>
              <a:ext uri="{FF2B5EF4-FFF2-40B4-BE49-F238E27FC236}">
                <a16:creationId xmlns:a16="http://schemas.microsoft.com/office/drawing/2014/main" id="{541548B9-88D1-E344-D9C7-C4E2C38426A4}"/>
              </a:ext>
            </a:extLst>
          </p:cNvPr>
          <p:cNvPicPr>
            <a:picLocks noChangeAspect="1"/>
          </p:cNvPicPr>
          <p:nvPr/>
        </p:nvPicPr>
        <p:blipFill rotWithShape="1">
          <a:blip r:embed="rId2"/>
          <a:srcRect l="38623" r="1705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0610A4-E739-2663-9F4B-7A40FA188A11}"/>
              </a:ext>
            </a:extLst>
          </p:cNvPr>
          <p:cNvSpPr>
            <a:spLocks noGrp="1"/>
          </p:cNvSpPr>
          <p:nvPr>
            <p:ph idx="1"/>
          </p:nvPr>
        </p:nvSpPr>
        <p:spPr>
          <a:xfrm>
            <a:off x="4654296" y="2706624"/>
            <a:ext cx="6894576" cy="3483864"/>
          </a:xfrm>
        </p:spPr>
        <p:txBody>
          <a:bodyPr>
            <a:noAutofit/>
          </a:bodyPr>
          <a:lstStyle/>
          <a:p>
            <a:pPr marL="0" indent="0" algn="just">
              <a:buNone/>
            </a:pPr>
            <a:r>
              <a:rPr lang="en-GB" sz="2000" kern="0" dirty="0">
                <a:effectLst/>
                <a:latin typeface="Amasis MT Pro" panose="02040504050005020304" pitchFamily="18" charset="0"/>
                <a:ea typeface="Times New Roman" panose="02020603050405020304" pitchFamily="18" charset="0"/>
                <a:cs typeface="Times New Roman" panose="02020603050405020304" pitchFamily="18" charset="0"/>
              </a:rPr>
              <a:t>Forest ecosystems are among Dominica’s most prized assets and is crucial for strengthening the islands resilience against climate change. </a:t>
            </a:r>
            <a:r>
              <a:rPr lang="en-GB" sz="2000" b="1" i="1" kern="0" dirty="0">
                <a:effectLst/>
                <a:latin typeface="Amasis MT Pro" panose="02040504050005020304" pitchFamily="18" charset="0"/>
                <a:ea typeface="Times New Roman" panose="02020603050405020304" pitchFamily="18" charset="0"/>
                <a:cs typeface="Times New Roman" panose="02020603050405020304" pitchFamily="18" charset="0"/>
              </a:rPr>
              <a:t>Deforestation</a:t>
            </a:r>
            <a:r>
              <a:rPr lang="en-GB" sz="2000" kern="0" dirty="0">
                <a:effectLst/>
                <a:latin typeface="Amasis MT Pro" panose="02040504050005020304" pitchFamily="18" charset="0"/>
                <a:ea typeface="Times New Roman" panose="02020603050405020304" pitchFamily="18" charset="0"/>
                <a:cs typeface="Times New Roman" panose="02020603050405020304" pitchFamily="18" charset="0"/>
              </a:rPr>
              <a:t> caused by agricultural and infrastructure expansion can exacerbate land degradation processes in many watersheds on the island. Extreme weather events such as hurricanes and storms are also likely to diminish resiliency of terrestrial ecosystems. The impacts of the two most recent weather events (TS Erika and Hurricane Maria) highlighted the need to address a range of environmental problems in a holistic way. Despite best efforts, Dominica remains particularly vulnerable to land degradation from deforestation and unsustainable agricultural practices because of its location in the hurricane belt in the Caribbean. </a:t>
            </a:r>
            <a:endParaRPr lang="en-DM" sz="2000" dirty="0"/>
          </a:p>
        </p:txBody>
      </p:sp>
    </p:spTree>
    <p:extLst>
      <p:ext uri="{BB962C8B-B14F-4D97-AF65-F5344CB8AC3E}">
        <p14:creationId xmlns:p14="http://schemas.microsoft.com/office/powerpoint/2010/main" val="222247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A6C63661-F97B-CC74-037A-728D681B2280}"/>
              </a:ext>
            </a:extLst>
          </p:cNvPr>
          <p:cNvSpPr>
            <a:spLocks noGrp="1"/>
          </p:cNvSpPr>
          <p:nvPr>
            <p:ph idx="1"/>
          </p:nvPr>
        </p:nvSpPr>
        <p:spPr>
          <a:xfrm>
            <a:off x="233680" y="1584961"/>
            <a:ext cx="5516880" cy="4897118"/>
          </a:xfrm>
        </p:spPr>
        <p:txBody>
          <a:bodyPr>
            <a:normAutofit/>
          </a:bodyPr>
          <a:lstStyle/>
          <a:p>
            <a:pPr marL="0" indent="0" algn="ctr">
              <a:buNone/>
            </a:pPr>
            <a:r>
              <a:rPr lang="en-US" sz="4000" b="1" dirty="0">
                <a:solidFill>
                  <a:schemeClr val="accent1"/>
                </a:solidFill>
              </a:rPr>
              <a:t>DATA COLLECTION </a:t>
            </a:r>
          </a:p>
          <a:p>
            <a:pPr marL="0" indent="0" algn="ctr">
              <a:buNone/>
            </a:pPr>
            <a:endParaRPr lang="en-US" sz="4000" b="1" dirty="0">
              <a:solidFill>
                <a:schemeClr val="accent1"/>
              </a:solidFill>
            </a:endParaRPr>
          </a:p>
          <a:p>
            <a:pPr marL="0" indent="0" algn="ctr">
              <a:buNone/>
            </a:pPr>
            <a:r>
              <a:rPr lang="en-US" sz="4000" b="1" dirty="0">
                <a:solidFill>
                  <a:schemeClr val="accent1"/>
                </a:solidFill>
              </a:rPr>
              <a:t>METHODS </a:t>
            </a:r>
          </a:p>
          <a:p>
            <a:pPr marL="0" indent="0" algn="ctr">
              <a:buNone/>
            </a:pPr>
            <a:r>
              <a:rPr lang="en-US" sz="4000" b="1" dirty="0">
                <a:solidFill>
                  <a:schemeClr val="accent1"/>
                </a:solidFill>
              </a:rPr>
              <a:t>&amp;</a:t>
            </a:r>
          </a:p>
          <a:p>
            <a:pPr marL="0" indent="0" algn="ctr">
              <a:buNone/>
            </a:pPr>
            <a:r>
              <a:rPr lang="en-US" sz="4000" b="1" dirty="0">
                <a:solidFill>
                  <a:schemeClr val="accent1"/>
                </a:solidFill>
              </a:rPr>
              <a:t> TOOLS</a:t>
            </a:r>
            <a:endParaRPr lang="en-DM" sz="4000" b="1" dirty="0">
              <a:solidFill>
                <a:schemeClr val="accent1"/>
              </a:solidFill>
            </a:endParaRPr>
          </a:p>
        </p:txBody>
      </p:sp>
      <p:pic>
        <p:nvPicPr>
          <p:cNvPr id="7" name="Picture 6" descr="A tablet and a stylus&#10;&#10;Description automatically generated">
            <a:extLst>
              <a:ext uri="{FF2B5EF4-FFF2-40B4-BE49-F238E27FC236}">
                <a16:creationId xmlns:a16="http://schemas.microsoft.com/office/drawing/2014/main" id="{9C71B2EA-67F8-B829-FB85-50D0878A1CC1}"/>
              </a:ext>
            </a:extLst>
          </p:cNvPr>
          <p:cNvPicPr>
            <a:picLocks noChangeAspect="1"/>
          </p:cNvPicPr>
          <p:nvPr/>
        </p:nvPicPr>
        <p:blipFill rotWithShape="1">
          <a:blip r:embed="rId2">
            <a:extLst>
              <a:ext uri="{28A0092B-C50C-407E-A947-70E740481C1C}">
                <a14:useLocalDpi xmlns:a14="http://schemas.microsoft.com/office/drawing/2010/main" val="0"/>
              </a:ext>
            </a:extLst>
          </a:blip>
          <a:srcRect l="8188" r="9797" b="-1"/>
          <a:stretch/>
        </p:blipFill>
        <p:spPr>
          <a:xfrm>
            <a:off x="6105820" y="871146"/>
            <a:ext cx="2566331" cy="3129095"/>
          </a:xfrm>
          <a:prstGeom prst="rect">
            <a:avLst/>
          </a:prstGeom>
        </p:spPr>
      </p:pic>
      <p:pic>
        <p:nvPicPr>
          <p:cNvPr id="5" name="Picture 4" descr="A data collection form with black text&#10;&#10;Description automatically generated">
            <a:extLst>
              <a:ext uri="{FF2B5EF4-FFF2-40B4-BE49-F238E27FC236}">
                <a16:creationId xmlns:a16="http://schemas.microsoft.com/office/drawing/2014/main" id="{6CC35360-0952-1861-38F0-37B55CE41904}"/>
              </a:ext>
            </a:extLst>
          </p:cNvPr>
          <p:cNvPicPr>
            <a:picLocks noChangeAspect="1"/>
          </p:cNvPicPr>
          <p:nvPr/>
        </p:nvPicPr>
        <p:blipFill rotWithShape="1">
          <a:blip r:embed="rId3">
            <a:extLst>
              <a:ext uri="{28A0092B-C50C-407E-A947-70E740481C1C}">
                <a14:useLocalDpi xmlns:a14="http://schemas.microsoft.com/office/drawing/2010/main" val="0"/>
              </a:ext>
            </a:extLst>
          </a:blip>
          <a:srcRect l="8317" r="12917" b="-3"/>
          <a:stretch/>
        </p:blipFill>
        <p:spPr>
          <a:xfrm>
            <a:off x="8727898" y="872573"/>
            <a:ext cx="2585919" cy="1879237"/>
          </a:xfrm>
          <a:prstGeom prst="rect">
            <a:avLst/>
          </a:prstGeom>
        </p:spPr>
      </p:pic>
      <p:pic>
        <p:nvPicPr>
          <p:cNvPr id="9" name="Picture 8" descr="A drone flying in the air&#10;&#10;Description automatically generated">
            <a:extLst>
              <a:ext uri="{FF2B5EF4-FFF2-40B4-BE49-F238E27FC236}">
                <a16:creationId xmlns:a16="http://schemas.microsoft.com/office/drawing/2014/main" id="{D668B682-7D23-6A2B-01CD-5AA14DFAAFC4}"/>
              </a:ext>
            </a:extLst>
          </p:cNvPr>
          <p:cNvPicPr>
            <a:picLocks noChangeAspect="1"/>
          </p:cNvPicPr>
          <p:nvPr/>
        </p:nvPicPr>
        <p:blipFill rotWithShape="1">
          <a:blip r:embed="rId4">
            <a:extLst>
              <a:ext uri="{28A0092B-C50C-407E-A947-70E740481C1C}">
                <a14:useLocalDpi xmlns:a14="http://schemas.microsoft.com/office/drawing/2010/main" val="0"/>
              </a:ext>
            </a:extLst>
          </a:blip>
          <a:srcRect l="16464" r="9066" b="-1"/>
          <a:stretch/>
        </p:blipFill>
        <p:spPr>
          <a:xfrm>
            <a:off x="6105819" y="4057025"/>
            <a:ext cx="2566331" cy="1929829"/>
          </a:xfrm>
          <a:prstGeom prst="rect">
            <a:avLst/>
          </a:prstGeom>
        </p:spPr>
      </p:pic>
      <p:pic>
        <p:nvPicPr>
          <p:cNvPr id="11" name="Picture 10" descr="A camera on a tripod with mountains in the background&#10;&#10;Description automatically generated">
            <a:extLst>
              <a:ext uri="{FF2B5EF4-FFF2-40B4-BE49-F238E27FC236}">
                <a16:creationId xmlns:a16="http://schemas.microsoft.com/office/drawing/2014/main" id="{663D12F0-C390-D659-7BB5-B6F77E4738CE}"/>
              </a:ext>
            </a:extLst>
          </p:cNvPr>
          <p:cNvPicPr>
            <a:picLocks noChangeAspect="1"/>
          </p:cNvPicPr>
          <p:nvPr/>
        </p:nvPicPr>
        <p:blipFill rotWithShape="1">
          <a:blip r:embed="rId5">
            <a:extLst>
              <a:ext uri="{28A0092B-C50C-407E-A947-70E740481C1C}">
                <a14:useLocalDpi xmlns:a14="http://schemas.microsoft.com/office/drawing/2010/main" val="0"/>
              </a:ext>
            </a:extLst>
          </a:blip>
          <a:srcRect l="43595" r="2285" b="-2"/>
          <a:stretch/>
        </p:blipFill>
        <p:spPr>
          <a:xfrm>
            <a:off x="8727895" y="2807167"/>
            <a:ext cx="2585918" cy="3179687"/>
          </a:xfrm>
          <a:prstGeom prst="rect">
            <a:avLst/>
          </a:prstGeom>
        </p:spPr>
      </p:pic>
    </p:spTree>
    <p:extLst>
      <p:ext uri="{BB962C8B-B14F-4D97-AF65-F5344CB8AC3E}">
        <p14:creationId xmlns:p14="http://schemas.microsoft.com/office/powerpoint/2010/main" val="2167294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E731B-0D63-D7D4-2DB8-5DEBE4F6C72E}"/>
              </a:ext>
            </a:extLst>
          </p:cNvPr>
          <p:cNvSpPr>
            <a:spLocks noGrp="1"/>
          </p:cNvSpPr>
          <p:nvPr>
            <p:ph type="title"/>
          </p:nvPr>
        </p:nvSpPr>
        <p:spPr>
          <a:xfrm>
            <a:off x="841248" y="256032"/>
            <a:ext cx="10506456" cy="1014984"/>
          </a:xfrm>
        </p:spPr>
        <p:txBody>
          <a:bodyPr anchor="b">
            <a:normAutofit/>
          </a:bodyPr>
          <a:lstStyle/>
          <a:p>
            <a:r>
              <a:rPr lang="en-US" dirty="0"/>
              <a:t>Data Collection Methods/Tools</a:t>
            </a:r>
            <a:endParaRPr lang="en-DM"/>
          </a:p>
        </p:txBody>
      </p:sp>
      <p:sp>
        <p:nvSpPr>
          <p:cNvPr id="15" name="Rectangle 14">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Content Placeholder 2">
            <a:extLst>
              <a:ext uri="{FF2B5EF4-FFF2-40B4-BE49-F238E27FC236}">
                <a16:creationId xmlns:a16="http://schemas.microsoft.com/office/drawing/2014/main" id="{5C2CA1B0-79F0-2295-82F3-BB72472FF0BD}"/>
              </a:ext>
            </a:extLst>
          </p:cNvPr>
          <p:cNvGraphicFramePr>
            <a:graphicFrameLocks noGrp="1"/>
          </p:cNvGraphicFramePr>
          <p:nvPr>
            <p:ph idx="1"/>
            <p:extLst>
              <p:ext uri="{D42A27DB-BD31-4B8C-83A1-F6EECF244321}">
                <p14:modId xmlns:p14="http://schemas.microsoft.com/office/powerpoint/2010/main" val="340997645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408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2">
            <a:extLst>
              <a:ext uri="{FF2B5EF4-FFF2-40B4-BE49-F238E27FC236}">
                <a16:creationId xmlns:a16="http://schemas.microsoft.com/office/drawing/2014/main" id="{3D2420D9-F04D-27C8-B248-1FBF318D2E3A}"/>
              </a:ext>
            </a:extLst>
          </p:cNvPr>
          <p:cNvGraphicFramePr>
            <a:graphicFrameLocks noGrp="1"/>
          </p:cNvGraphicFramePr>
          <p:nvPr>
            <p:ph idx="1"/>
            <p:extLst>
              <p:ext uri="{D42A27DB-BD31-4B8C-83A1-F6EECF244321}">
                <p14:modId xmlns:p14="http://schemas.microsoft.com/office/powerpoint/2010/main" val="2068624715"/>
              </p:ext>
            </p:extLst>
          </p:nvPr>
        </p:nvGraphicFramePr>
        <p:xfrm>
          <a:off x="192024" y="1682497"/>
          <a:ext cx="11667744" cy="4622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9984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Pipette adding DNA sample to a petri dish">
            <a:extLst>
              <a:ext uri="{FF2B5EF4-FFF2-40B4-BE49-F238E27FC236}">
                <a16:creationId xmlns:a16="http://schemas.microsoft.com/office/drawing/2014/main" id="{E2D9C6FB-CE85-A58A-6C9E-E7776993E0E3}"/>
              </a:ext>
            </a:extLst>
          </p:cNvPr>
          <p:cNvPicPr>
            <a:picLocks noChangeAspect="1"/>
          </p:cNvPicPr>
          <p:nvPr/>
        </p:nvPicPr>
        <p:blipFill rotWithShape="1">
          <a:blip r:embed="rId2"/>
          <a:srcRect l="4875" r="28458"/>
          <a:stretch/>
        </p:blipFill>
        <p:spPr>
          <a:xfrm>
            <a:off x="1" y="10"/>
            <a:ext cx="6096000" cy="6857990"/>
          </a:xfrm>
          <a:prstGeom prst="rect">
            <a:avLst/>
          </a:prstGeom>
        </p:spPr>
      </p:pic>
      <p:sp useBgFill="1">
        <p:nvSpPr>
          <p:cNvPr id="10" name="Rectangle 9">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749E6-BA38-154B-B7F3-AF3BA94B0485}"/>
              </a:ext>
            </a:extLst>
          </p:cNvPr>
          <p:cNvSpPr>
            <a:spLocks noGrp="1"/>
          </p:cNvSpPr>
          <p:nvPr>
            <p:ph type="title"/>
          </p:nvPr>
        </p:nvSpPr>
        <p:spPr>
          <a:xfrm>
            <a:off x="6400800" y="771099"/>
            <a:ext cx="5425439" cy="3630304"/>
          </a:xfrm>
        </p:spPr>
        <p:txBody>
          <a:bodyPr vert="horz" lIns="91440" tIns="45720" rIns="91440" bIns="45720" rtlCol="0" anchor="t">
            <a:normAutofit/>
          </a:bodyPr>
          <a:lstStyle/>
          <a:p>
            <a:r>
              <a:rPr lang="en-US" sz="4800" b="1" dirty="0">
                <a:solidFill>
                  <a:schemeClr val="accent1"/>
                </a:solidFill>
              </a:rPr>
              <a:t>Data Analysis and Interpretation</a:t>
            </a:r>
          </a:p>
        </p:txBody>
      </p:sp>
      <p:sp useBgFill="1">
        <p:nvSpPr>
          <p:cNvPr id="12" name="Rectangle 11">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881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2D4C37-65D1-F59C-A996-F71538027314}"/>
              </a:ext>
            </a:extLst>
          </p:cNvPr>
          <p:cNvSpPr>
            <a:spLocks noGrp="1"/>
          </p:cNvSpPr>
          <p:nvPr>
            <p:ph idx="1"/>
          </p:nvPr>
        </p:nvSpPr>
        <p:spPr>
          <a:xfrm>
            <a:off x="182880" y="1432562"/>
            <a:ext cx="5212080" cy="4709822"/>
          </a:xfrm>
        </p:spPr>
        <p:txBody>
          <a:bodyPr>
            <a:normAutofit/>
          </a:bodyPr>
          <a:lstStyle/>
          <a:p>
            <a:pPr marL="0" marR="0" indent="0">
              <a:spcBef>
                <a:spcPts val="0"/>
              </a:spcBef>
              <a:spcAft>
                <a:spcPts val="800"/>
              </a:spcAft>
              <a:buNone/>
            </a:pPr>
            <a:endParaRPr lang="en-US" sz="1900" b="1" kern="0" dirty="0">
              <a:effectLst/>
              <a:latin typeface="Amasis MT Pro" panose="02040504050005020304" pitchFamily="18" charset="0"/>
              <a:ea typeface="Calibri" panose="020F0502020204030204" pitchFamily="34" charset="0"/>
              <a:cs typeface="Times New Roman" panose="02020603050405020304" pitchFamily="18" charset="0"/>
            </a:endParaRPr>
          </a:p>
          <a:p>
            <a:pPr marL="0" marR="0" indent="0" algn="just">
              <a:spcBef>
                <a:spcPts val="0"/>
              </a:spcBef>
              <a:spcAft>
                <a:spcPts val="800"/>
              </a:spcAft>
              <a:buNone/>
            </a:pPr>
            <a:r>
              <a:rPr lang="en-US" sz="1900" b="1" kern="0" dirty="0">
                <a:effectLst/>
                <a:latin typeface="Amasis MT Pro" panose="02040504050005020304" pitchFamily="18" charset="0"/>
                <a:ea typeface="Calibri" panose="020F0502020204030204" pitchFamily="34" charset="0"/>
                <a:cs typeface="Times New Roman" panose="02020603050405020304" pitchFamily="18" charset="0"/>
              </a:rPr>
              <a:t> </a:t>
            </a:r>
            <a:r>
              <a:rPr lang="en-DM" sz="2400" b="1" kern="0" dirty="0">
                <a:effectLst/>
                <a:latin typeface="Amasis MT Pro" panose="02040504050005020304" pitchFamily="18" charset="0"/>
                <a:ea typeface="Calibri" panose="020F0502020204030204" pitchFamily="34" charset="0"/>
                <a:cs typeface="Times New Roman" panose="02020603050405020304" pitchFamily="18" charset="0"/>
              </a:rPr>
              <a:t>Data Analysis and Interpretation</a:t>
            </a:r>
            <a:endParaRPr lang="en-DM"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800"/>
              </a:spcAft>
              <a:buNone/>
            </a:pPr>
            <a:r>
              <a:rPr lang="en-DM" sz="2400" kern="0" dirty="0">
                <a:effectLst/>
                <a:latin typeface="Amasis MT Pro" panose="02040504050005020304" pitchFamily="18" charset="0"/>
                <a:ea typeface="Calibri" panose="020F0502020204030204" pitchFamily="34" charset="0"/>
                <a:cs typeface="Times New Roman" panose="02020603050405020304" pitchFamily="18" charset="0"/>
              </a:rPr>
              <a:t>Data analysis and interpretation are foundational to the success of reforestation monitoring projects, providing the evidence base for evaluating performance, guiding future actions, and ensuring the long-term sustainability and effectiveness of reforestation efforts. </a:t>
            </a:r>
            <a:endParaRPr lang="en-DM"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DM" sz="1900" dirty="0"/>
          </a:p>
        </p:txBody>
      </p:sp>
      <p:pic>
        <p:nvPicPr>
          <p:cNvPr id="5" name="Picture 4" descr="Desk with productivity items">
            <a:extLst>
              <a:ext uri="{FF2B5EF4-FFF2-40B4-BE49-F238E27FC236}">
                <a16:creationId xmlns:a16="http://schemas.microsoft.com/office/drawing/2014/main" id="{3C403117-E321-DC7A-E4E2-67D5348C7A87}"/>
              </a:ext>
            </a:extLst>
          </p:cNvPr>
          <p:cNvPicPr>
            <a:picLocks noChangeAspect="1"/>
          </p:cNvPicPr>
          <p:nvPr/>
        </p:nvPicPr>
        <p:blipFill rotWithShape="1">
          <a:blip r:embed="rId2"/>
          <a:srcRect l="25792" r="10542" b="-1"/>
          <a:stretch/>
        </p:blipFill>
        <p:spPr>
          <a:xfrm>
            <a:off x="5650992" y="10"/>
            <a:ext cx="6541008" cy="6857990"/>
          </a:xfrm>
          <a:prstGeom prst="rect">
            <a:avLst/>
          </a:prstGeom>
        </p:spPr>
      </p:pic>
    </p:spTree>
    <p:extLst>
      <p:ext uri="{BB962C8B-B14F-4D97-AF65-F5344CB8AC3E}">
        <p14:creationId xmlns:p14="http://schemas.microsoft.com/office/powerpoint/2010/main" val="2209234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FB7BC99-ED43-32FE-E9F2-42F2B57774DE}"/>
              </a:ext>
            </a:extLst>
          </p:cNvPr>
          <p:cNvGraphicFramePr>
            <a:graphicFrameLocks noGrp="1"/>
          </p:cNvGraphicFramePr>
          <p:nvPr>
            <p:ph idx="1"/>
            <p:extLst>
              <p:ext uri="{D42A27DB-BD31-4B8C-83A1-F6EECF244321}">
                <p14:modId xmlns:p14="http://schemas.microsoft.com/office/powerpoint/2010/main" val="3889098245"/>
              </p:ext>
            </p:extLst>
          </p:nvPr>
        </p:nvGraphicFramePr>
        <p:xfrm>
          <a:off x="294640" y="278383"/>
          <a:ext cx="11562080" cy="5797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940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46B2449-FF07-47FC-AA19-DB68D98F3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E94261F-1ED3-4E90-88E6-134791440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16"/>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83099B9-C793-76A8-4B44-090C1E36394A}"/>
              </a:ext>
            </a:extLst>
          </p:cNvPr>
          <p:cNvSpPr>
            <a:spLocks noGrp="1"/>
          </p:cNvSpPr>
          <p:nvPr>
            <p:ph type="title"/>
          </p:nvPr>
        </p:nvSpPr>
        <p:spPr>
          <a:xfrm>
            <a:off x="1578043" y="590062"/>
            <a:ext cx="5347266" cy="2838938"/>
          </a:xfrm>
        </p:spPr>
        <p:txBody>
          <a:bodyPr vert="horz" lIns="91440" tIns="45720" rIns="91440" bIns="45720" rtlCol="0" anchor="b">
            <a:normAutofit/>
          </a:bodyPr>
          <a:lstStyle/>
          <a:p>
            <a:r>
              <a:rPr lang="en-US" sz="5600" b="1" kern="1200">
                <a:solidFill>
                  <a:srgbClr val="FFFFFF"/>
                </a:solidFill>
                <a:effectLst/>
                <a:latin typeface="+mj-lt"/>
                <a:ea typeface="+mj-ea"/>
                <a:cs typeface="+mj-cs"/>
              </a:rPr>
              <a:t>Reporting and Communication</a:t>
            </a:r>
            <a:endParaRPr lang="en-US" sz="5600" kern="1200">
              <a:solidFill>
                <a:srgbClr val="FFFFFF"/>
              </a:solidFill>
              <a:latin typeface="+mj-lt"/>
              <a:ea typeface="+mj-ea"/>
              <a:cs typeface="+mj-cs"/>
            </a:endParaRPr>
          </a:p>
        </p:txBody>
      </p:sp>
      <p:grpSp>
        <p:nvGrpSpPr>
          <p:cNvPr id="20" name="Group 19">
            <a:extLst>
              <a:ext uri="{FF2B5EF4-FFF2-40B4-BE49-F238E27FC236}">
                <a16:creationId xmlns:a16="http://schemas.microsoft.com/office/drawing/2014/main" id="{C6052961-5ADC-4465-9B95-E6D4A490D5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3696" y="1606411"/>
            <a:ext cx="465456" cy="581432"/>
            <a:chOff x="653696" y="1606411"/>
            <a:chExt cx="465456" cy="581432"/>
          </a:xfrm>
          <a:solidFill>
            <a:srgbClr val="FFFFFF"/>
          </a:solidFill>
        </p:grpSpPr>
        <p:sp>
          <p:nvSpPr>
            <p:cNvPr id="2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grpFill/>
            <a:ln w="603" cap="flat">
              <a:noFill/>
              <a:prstDash val="solid"/>
              <a:miter/>
            </a:ln>
          </p:spPr>
          <p:txBody>
            <a:bodyPr rtlCol="0" anchor="ctr"/>
            <a:lstStyle/>
            <a:p>
              <a:endParaRPr lang="en-US">
                <a:solidFill>
                  <a:srgbClr val="FFFFFF"/>
                </a:solidFill>
              </a:endParaRPr>
            </a:p>
          </p:txBody>
        </p:sp>
        <p:sp>
          <p:nvSpPr>
            <p:cNvPr id="2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2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25" name="Straight Connector 2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6" name="Graphic 5" descr="Chat">
            <a:extLst>
              <a:ext uri="{FF2B5EF4-FFF2-40B4-BE49-F238E27FC236}">
                <a16:creationId xmlns:a16="http://schemas.microsoft.com/office/drawing/2014/main" id="{B13F9133-1109-E3D3-4EE4-E632896382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4411" y="1430208"/>
            <a:ext cx="3997583" cy="3997583"/>
          </a:xfrm>
          <a:prstGeom prst="rect">
            <a:avLst/>
          </a:prstGeom>
        </p:spPr>
      </p:pic>
    </p:spTree>
    <p:extLst>
      <p:ext uri="{BB962C8B-B14F-4D97-AF65-F5344CB8AC3E}">
        <p14:creationId xmlns:p14="http://schemas.microsoft.com/office/powerpoint/2010/main" val="3096009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1FFE96-933D-A60A-92F9-0AC0CAF3CBF7}"/>
              </a:ext>
            </a:extLst>
          </p:cNvPr>
          <p:cNvSpPr>
            <a:spLocks noGrp="1"/>
          </p:cNvSpPr>
          <p:nvPr>
            <p:ph idx="1"/>
          </p:nvPr>
        </p:nvSpPr>
        <p:spPr>
          <a:xfrm>
            <a:off x="201168" y="1250696"/>
            <a:ext cx="5376672" cy="3851654"/>
          </a:xfrm>
        </p:spPr>
        <p:txBody>
          <a:bodyPr>
            <a:noAutofit/>
          </a:bodyPr>
          <a:lstStyle/>
          <a:p>
            <a:pPr marL="0" indent="0" algn="just">
              <a:buNone/>
            </a:pPr>
            <a:r>
              <a:rPr lang="en-DM" kern="0" dirty="0">
                <a:effectLst/>
                <a:latin typeface="Amasis MT Pro" panose="02040504050005020304" pitchFamily="18" charset="0"/>
                <a:ea typeface="Calibri" panose="020F0502020204030204" pitchFamily="34" charset="0"/>
                <a:cs typeface="Times New Roman" panose="02020603050405020304" pitchFamily="18" charset="0"/>
              </a:rPr>
              <a:t>Reporting and communication are critical components of reforestation monitoring, as they ensure transparency, foster stakeholder engagement, and facilitate adaptive management. Effective reporting and communication strategies can help translate complex data into actionable insights and share successes and challenges with a broader audience.</a:t>
            </a:r>
            <a:endParaRPr lang="en-DM" dirty="0"/>
          </a:p>
        </p:txBody>
      </p:sp>
      <p:pic>
        <p:nvPicPr>
          <p:cNvPr id="5" name="Picture 4" descr="Green dialogue boxes">
            <a:extLst>
              <a:ext uri="{FF2B5EF4-FFF2-40B4-BE49-F238E27FC236}">
                <a16:creationId xmlns:a16="http://schemas.microsoft.com/office/drawing/2014/main" id="{73331623-5608-7F7C-ADC8-AF42A5077D68}"/>
              </a:ext>
            </a:extLst>
          </p:cNvPr>
          <p:cNvPicPr>
            <a:picLocks noChangeAspect="1"/>
          </p:cNvPicPr>
          <p:nvPr/>
        </p:nvPicPr>
        <p:blipFill rotWithShape="1">
          <a:blip r:embed="rId2"/>
          <a:srcRect l="7385" r="13214" b="2"/>
          <a:stretch/>
        </p:blipFill>
        <p:spPr>
          <a:xfrm>
            <a:off x="5650992" y="10"/>
            <a:ext cx="6541008" cy="6857990"/>
          </a:xfrm>
          <a:prstGeom prst="rect">
            <a:avLst/>
          </a:prstGeom>
        </p:spPr>
      </p:pic>
    </p:spTree>
    <p:extLst>
      <p:ext uri="{BB962C8B-B14F-4D97-AF65-F5344CB8AC3E}">
        <p14:creationId xmlns:p14="http://schemas.microsoft.com/office/powerpoint/2010/main" val="1718059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B5775F2-50D4-4D8E-9B3E-C55AFDC66F67}"/>
              </a:ext>
            </a:extLst>
          </p:cNvPr>
          <p:cNvGraphicFramePr>
            <a:graphicFrameLocks noGrp="1"/>
          </p:cNvGraphicFramePr>
          <p:nvPr>
            <p:ph idx="1"/>
            <p:extLst>
              <p:ext uri="{D42A27DB-BD31-4B8C-83A1-F6EECF244321}">
                <p14:modId xmlns:p14="http://schemas.microsoft.com/office/powerpoint/2010/main" val="3395239947"/>
              </p:ext>
            </p:extLst>
          </p:nvPr>
        </p:nvGraphicFramePr>
        <p:xfrm>
          <a:off x="838200" y="548640"/>
          <a:ext cx="10515600" cy="5628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50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170F6-5D1E-CEAD-8839-DC5CBED00F88}"/>
              </a:ext>
            </a:extLst>
          </p:cNvPr>
          <p:cNvSpPr>
            <a:spLocks noGrp="1"/>
          </p:cNvSpPr>
          <p:nvPr>
            <p:ph type="title"/>
          </p:nvPr>
        </p:nvSpPr>
        <p:spPr>
          <a:xfrm>
            <a:off x="6803409" y="304801"/>
            <a:ext cx="4156512" cy="1708244"/>
          </a:xfrm>
        </p:spPr>
        <p:txBody>
          <a:bodyPr anchor="ctr">
            <a:normAutofit/>
          </a:bodyPr>
          <a:lstStyle/>
          <a:p>
            <a:r>
              <a:rPr lang="en-US" sz="4000" b="1" dirty="0"/>
              <a:t>Reforestation</a:t>
            </a:r>
            <a:endParaRPr lang="en-DM" sz="4000" dirty="0"/>
          </a:p>
        </p:txBody>
      </p:sp>
      <p:pic>
        <p:nvPicPr>
          <p:cNvPr id="5" name="Picture 4" descr="Seedlings growing in a garden with sunlight">
            <a:extLst>
              <a:ext uri="{FF2B5EF4-FFF2-40B4-BE49-F238E27FC236}">
                <a16:creationId xmlns:a16="http://schemas.microsoft.com/office/drawing/2014/main" id="{3F68D264-1BD7-C175-E4F7-33FA0A2C9330}"/>
              </a:ext>
            </a:extLst>
          </p:cNvPr>
          <p:cNvPicPr>
            <a:picLocks noChangeAspect="1"/>
          </p:cNvPicPr>
          <p:nvPr/>
        </p:nvPicPr>
        <p:blipFill rotWithShape="1">
          <a:blip r:embed="rId2"/>
          <a:srcRect l="37696" r="2970"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4FC315EF-B120-47E9-EA84-D210FE9245D3}"/>
              </a:ext>
            </a:extLst>
          </p:cNvPr>
          <p:cNvSpPr>
            <a:spLocks noGrp="1"/>
          </p:cNvSpPr>
          <p:nvPr>
            <p:ph idx="1"/>
          </p:nvPr>
        </p:nvSpPr>
        <p:spPr>
          <a:xfrm>
            <a:off x="6319520" y="1667605"/>
            <a:ext cx="5181600" cy="3769835"/>
          </a:xfrm>
        </p:spPr>
        <p:txBody>
          <a:bodyPr anchor="ctr">
            <a:normAutofit/>
          </a:bodyPr>
          <a:lstStyle/>
          <a:p>
            <a:pPr marL="0" indent="0" algn="just">
              <a:buNone/>
            </a:pPr>
            <a:r>
              <a:rPr lang="en-US" sz="2400" dirty="0"/>
              <a:t>The process of planting trees on land that was previously forested but has been cleared or degraded. This can involve replanting native tree species to restore the original ecosystem or introducing new species to create a sustainable and productive forest.</a:t>
            </a:r>
            <a:endParaRPr lang="en-DM" sz="2400" dirty="0"/>
          </a:p>
        </p:txBody>
      </p:sp>
    </p:spTree>
    <p:extLst>
      <p:ext uri="{BB962C8B-B14F-4D97-AF65-F5344CB8AC3E}">
        <p14:creationId xmlns:p14="http://schemas.microsoft.com/office/powerpoint/2010/main" val="122172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en-US" sz="3600" b="1" dirty="0"/>
              <a:t>Restoring Ecosystems</a:t>
            </a:r>
            <a:endParaRPr lang="en-US" sz="3600" dirty="0"/>
          </a:p>
          <a:p>
            <a:pPr marL="0" indent="0">
              <a:buNone/>
            </a:pPr>
            <a:endParaRPr lang="en-US" b="1" dirty="0"/>
          </a:p>
          <a:p>
            <a:pPr marL="0" indent="0" algn="just">
              <a:buNone/>
            </a:pPr>
            <a:r>
              <a:rPr lang="en-US" b="1" dirty="0"/>
              <a:t>Revitalize Degraded Lands</a:t>
            </a:r>
            <a:r>
              <a:rPr lang="en-US" dirty="0"/>
              <a:t>: Reforestation helps to restore soil fertility and structure, reducing erosion and improving water retention.</a:t>
            </a:r>
          </a:p>
          <a:p>
            <a:pPr marL="0" indent="0" algn="just">
              <a:buNone/>
            </a:pPr>
            <a:endParaRPr lang="en-US" b="1" dirty="0"/>
          </a:p>
          <a:p>
            <a:pPr marL="0" indent="0" algn="just">
              <a:buNone/>
            </a:pPr>
            <a:r>
              <a:rPr lang="en-US" b="1" dirty="0"/>
              <a:t>Habitat Restoration</a:t>
            </a:r>
            <a:r>
              <a:rPr lang="en-US" dirty="0"/>
              <a:t>: Reestablishing forests provides habitat for wildlife, promoting biodiversity and stabilizing ecosystems.</a:t>
            </a:r>
          </a:p>
          <a:p>
            <a:endParaRPr lang="en-DM" dirty="0"/>
          </a:p>
        </p:txBody>
      </p:sp>
    </p:spTree>
    <p:extLst>
      <p:ext uri="{BB962C8B-B14F-4D97-AF65-F5344CB8AC3E}">
        <p14:creationId xmlns:p14="http://schemas.microsoft.com/office/powerpoint/2010/main" val="26817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en-US" sz="3600" b="1" dirty="0"/>
              <a:t>Improving Biodiversity</a:t>
            </a:r>
            <a:endParaRPr lang="en-US" sz="3600" dirty="0"/>
          </a:p>
          <a:p>
            <a:pPr marL="0" indent="0">
              <a:buNone/>
            </a:pPr>
            <a:endParaRPr lang="en-US" sz="2400" b="1" dirty="0"/>
          </a:p>
          <a:p>
            <a:pPr marL="0" indent="0">
              <a:buNone/>
            </a:pPr>
            <a:endParaRPr lang="en-US" sz="2400" b="1" dirty="0"/>
          </a:p>
          <a:p>
            <a:pPr marL="0" indent="0">
              <a:buNone/>
            </a:pPr>
            <a:r>
              <a:rPr lang="en-US" b="1" dirty="0"/>
              <a:t>Supporting Flora and Fauna</a:t>
            </a:r>
            <a:r>
              <a:rPr lang="en-US" dirty="0"/>
              <a:t>: Reforested areas offer diverse habitats that support various plant and animal species.</a:t>
            </a:r>
          </a:p>
          <a:p>
            <a:pPr marL="0" indent="0">
              <a:buNone/>
            </a:pPr>
            <a:endParaRPr lang="en-US" b="1" dirty="0"/>
          </a:p>
          <a:p>
            <a:pPr marL="0" indent="0">
              <a:buNone/>
            </a:pPr>
            <a:r>
              <a:rPr lang="en-US" b="1" dirty="0"/>
              <a:t>Promoting Genetic Diversity</a:t>
            </a:r>
            <a:r>
              <a:rPr lang="en-US" dirty="0"/>
              <a:t>: By planting a variety of native species, reforestation helps to maintain genetic diversity within ecosystems.</a:t>
            </a:r>
          </a:p>
          <a:p>
            <a:endParaRPr lang="en-DM" dirty="0"/>
          </a:p>
        </p:txBody>
      </p:sp>
    </p:spTree>
    <p:extLst>
      <p:ext uri="{BB962C8B-B14F-4D97-AF65-F5344CB8AC3E}">
        <p14:creationId xmlns:p14="http://schemas.microsoft.com/office/powerpoint/2010/main" val="362260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447308" y="591344"/>
            <a:ext cx="6906491" cy="5585619"/>
          </a:xfrm>
        </p:spPr>
        <p:txBody>
          <a:bodyPr anchor="ctr">
            <a:normAutofit/>
          </a:bodyPr>
          <a:lstStyle/>
          <a:p>
            <a:pPr>
              <a:buFont typeface="Wingdings" panose="05000000000000000000" pitchFamily="2" charset="2"/>
              <a:buChar char="ü"/>
            </a:pPr>
            <a:r>
              <a:rPr lang="en-US" sz="3600" b="1" dirty="0"/>
              <a:t>Combating Climate Change</a:t>
            </a:r>
            <a:endParaRPr lang="en-US" sz="3600" dirty="0"/>
          </a:p>
          <a:p>
            <a:pPr marL="0" indent="0">
              <a:buNone/>
            </a:pPr>
            <a:endParaRPr lang="en-US" sz="2400" b="1" dirty="0"/>
          </a:p>
          <a:p>
            <a:pPr marL="0" indent="0">
              <a:buNone/>
            </a:pPr>
            <a:endParaRPr lang="en-US" sz="2400" b="1" dirty="0"/>
          </a:p>
          <a:p>
            <a:pPr marL="0" indent="0" algn="just">
              <a:buNone/>
            </a:pPr>
            <a:r>
              <a:rPr lang="en-US" sz="2400" b="1" dirty="0"/>
              <a:t>Carbon Sequestration: </a:t>
            </a:r>
            <a:r>
              <a:rPr lang="en-US" sz="2400" dirty="0"/>
              <a:t>Trees absorb carbon dioxide from the atmosphere, storing carbon in their biomass and soils, which helps mitigate the effects of climate change.</a:t>
            </a:r>
          </a:p>
          <a:p>
            <a:pPr marL="0" indent="0" algn="just">
              <a:buNone/>
            </a:pPr>
            <a:endParaRPr lang="en-US" sz="2400" dirty="0"/>
          </a:p>
          <a:p>
            <a:pPr marL="0" indent="0" algn="just">
              <a:buNone/>
            </a:pPr>
            <a:r>
              <a:rPr lang="en-US" sz="2400" b="1" dirty="0"/>
              <a:t>Reducing Greenhouse Gas Emissions: </a:t>
            </a:r>
            <a:r>
              <a:rPr lang="en-US" sz="2400" dirty="0"/>
              <a:t>Healthy forests act as carbon sinks, offsetting emissions from human activities.</a:t>
            </a:r>
          </a:p>
          <a:p>
            <a:endParaRPr lang="en-DM" dirty="0"/>
          </a:p>
        </p:txBody>
      </p:sp>
    </p:spTree>
    <p:extLst>
      <p:ext uri="{BB962C8B-B14F-4D97-AF65-F5344CB8AC3E}">
        <p14:creationId xmlns:p14="http://schemas.microsoft.com/office/powerpoint/2010/main" val="191457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5E072-EF4B-73C4-551B-5EF05F9BD91F}"/>
              </a:ext>
            </a:extLst>
          </p:cNvPr>
          <p:cNvSpPr>
            <a:spLocks noGrp="1"/>
          </p:cNvSpPr>
          <p:nvPr>
            <p:ph type="title"/>
          </p:nvPr>
        </p:nvSpPr>
        <p:spPr>
          <a:xfrm>
            <a:off x="686834" y="591344"/>
            <a:ext cx="3200400" cy="5585619"/>
          </a:xfrm>
        </p:spPr>
        <p:txBody>
          <a:bodyPr>
            <a:normAutofit/>
          </a:bodyPr>
          <a:lstStyle/>
          <a:p>
            <a:r>
              <a:rPr lang="en-US" sz="4100" b="1" dirty="0">
                <a:solidFill>
                  <a:srgbClr val="FFFFFF"/>
                </a:solidFill>
              </a:rPr>
              <a:t>Goals of Reforestation Projects</a:t>
            </a:r>
            <a:br>
              <a:rPr lang="en-US" sz="4100" b="1" dirty="0">
                <a:solidFill>
                  <a:srgbClr val="FFFFFF"/>
                </a:solidFill>
              </a:rPr>
            </a:br>
            <a:endParaRPr lang="en-DM" sz="41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11E1399-2FAF-913E-F640-5AB57F1853AC}"/>
              </a:ext>
            </a:extLst>
          </p:cNvPr>
          <p:cNvSpPr>
            <a:spLocks noGrp="1"/>
          </p:cNvSpPr>
          <p:nvPr>
            <p:ph idx="1"/>
          </p:nvPr>
        </p:nvSpPr>
        <p:spPr>
          <a:xfrm>
            <a:off x="4447308" y="591344"/>
            <a:ext cx="7186527" cy="5585619"/>
          </a:xfrm>
        </p:spPr>
        <p:txBody>
          <a:bodyPr anchor="ctr">
            <a:normAutofit/>
          </a:bodyPr>
          <a:lstStyle/>
          <a:p>
            <a:pPr>
              <a:buFont typeface="Wingdings" panose="05000000000000000000" pitchFamily="2" charset="2"/>
              <a:buChar char="ü"/>
            </a:pPr>
            <a:r>
              <a:rPr lang="en-US" sz="3600" b="1" dirty="0"/>
              <a:t>Supporting Local Communities</a:t>
            </a:r>
            <a:endParaRPr lang="en-US" sz="3600" dirty="0"/>
          </a:p>
          <a:p>
            <a:pPr marL="0" indent="0">
              <a:buNone/>
            </a:pPr>
            <a:endParaRPr lang="en-US" sz="2400" b="1" dirty="0"/>
          </a:p>
          <a:p>
            <a:pPr marL="0" indent="0">
              <a:buNone/>
            </a:pPr>
            <a:endParaRPr lang="en-US" sz="2400" b="1" dirty="0"/>
          </a:p>
          <a:p>
            <a:pPr marL="0" indent="0" algn="just">
              <a:buNone/>
            </a:pPr>
            <a:r>
              <a:rPr lang="en-US" sz="2400" b="1" dirty="0"/>
              <a:t>Economic Opportunities: </a:t>
            </a:r>
            <a:r>
              <a:rPr lang="en-US" sz="2400" dirty="0"/>
              <a:t>Reforestation projects can create jobs in tree planting, maintenance, and related activities, boosting local economies.</a:t>
            </a:r>
          </a:p>
          <a:p>
            <a:pPr marL="0" indent="0" algn="just">
              <a:buNone/>
            </a:pPr>
            <a:endParaRPr lang="en-US" sz="2400" dirty="0"/>
          </a:p>
          <a:p>
            <a:pPr marL="0" indent="0" algn="just">
              <a:buNone/>
            </a:pPr>
            <a:r>
              <a:rPr lang="en-US" sz="2400" b="1" dirty="0"/>
              <a:t>Sustainable Livelihoods: </a:t>
            </a:r>
            <a:r>
              <a:rPr lang="en-US" sz="2400" dirty="0"/>
              <a:t>Communities can benefit from the sustainable use of forest resources, such as timber, non-timber forest products, and ecotourism.</a:t>
            </a:r>
          </a:p>
          <a:p>
            <a:endParaRPr lang="en-DM" dirty="0"/>
          </a:p>
        </p:txBody>
      </p:sp>
    </p:spTree>
    <p:extLst>
      <p:ext uri="{BB962C8B-B14F-4D97-AF65-F5344CB8AC3E}">
        <p14:creationId xmlns:p14="http://schemas.microsoft.com/office/powerpoint/2010/main" val="119086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2637</TotalTime>
  <Words>3451</Words>
  <Application>Microsoft Office PowerPoint</Application>
  <PresentationFormat>Widescreen</PresentationFormat>
  <Paragraphs>337</Paragraphs>
  <Slides>48</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Amasis MT Pro</vt:lpstr>
      <vt:lpstr>Aptos</vt:lpstr>
      <vt:lpstr>Aptos Display</vt:lpstr>
      <vt:lpstr>Arial</vt:lpstr>
      <vt:lpstr>Calibri</vt:lpstr>
      <vt:lpstr>Wingdings</vt:lpstr>
      <vt:lpstr>Office Theme</vt:lpstr>
      <vt:lpstr>Reforestation Monitoring and Evaluation</vt:lpstr>
      <vt:lpstr>Session One</vt:lpstr>
      <vt:lpstr>Objectives</vt:lpstr>
      <vt:lpstr>Summary of issue </vt:lpstr>
      <vt:lpstr>Reforestation</vt:lpstr>
      <vt:lpstr>Goals of Reforestation Projects </vt:lpstr>
      <vt:lpstr>Goals of Reforestation Projects </vt:lpstr>
      <vt:lpstr>Goals of Reforestation Projects </vt:lpstr>
      <vt:lpstr>Goals of Reforestation Projects </vt:lpstr>
      <vt:lpstr>Goals of Reforestation Projects </vt:lpstr>
      <vt:lpstr>Goals of Reforestation Projects </vt:lpstr>
      <vt:lpstr>Reforestation Impacts</vt:lpstr>
      <vt:lpstr>Environmental Impacts</vt:lpstr>
      <vt:lpstr>PowerPoint Presentation</vt:lpstr>
      <vt:lpstr>PowerPoint Presentation</vt:lpstr>
      <vt:lpstr>PowerPoint Presentation</vt:lpstr>
      <vt:lpstr>PowerPoint Presentation</vt:lpstr>
      <vt:lpstr>Success in reforestation</vt:lpstr>
      <vt:lpstr>Indonesian ‘madman’ turns barren hills green by planting 11,000 trees</vt:lpstr>
      <vt:lpstr>PowerPoint Presentation</vt:lpstr>
      <vt:lpstr>PowerPoint Presentation</vt:lpstr>
      <vt:lpstr>Rationale for monitoring and evaluation  </vt:lpstr>
      <vt:lpstr>Monitoring</vt:lpstr>
      <vt:lpstr>Evaluation</vt:lpstr>
      <vt:lpstr>Combined Role of Monitoring and Evaluation </vt:lpstr>
      <vt:lpstr>Tracking Progress and Ensuring Goals are Met </vt:lpstr>
      <vt:lpstr>Identifying Challenges and Areas for Improvement </vt:lpstr>
      <vt:lpstr>Ensuring Accountability and Transparency </vt:lpstr>
      <vt:lpstr>PowerPoint Presentation</vt:lpstr>
      <vt:lpstr>PowerPoint Presentation</vt:lpstr>
      <vt:lpstr>Key Components of the Reforestation Monitoring and Evaluation System</vt:lpstr>
      <vt:lpstr>Regular Monitoring (Indicators and Metrics) </vt:lpstr>
      <vt:lpstr>Biophysical/Environmental Key Performance Indicators </vt:lpstr>
      <vt:lpstr>PowerPoint Presentation</vt:lpstr>
      <vt:lpstr>PowerPoint Presentation</vt:lpstr>
      <vt:lpstr>PowerPoint Presentation</vt:lpstr>
      <vt:lpstr>PowerPoint Presentation</vt:lpstr>
      <vt:lpstr>PowerPoint Presentation</vt:lpstr>
      <vt:lpstr>ACTIVITY</vt:lpstr>
      <vt:lpstr>PowerPoint Presentation</vt:lpstr>
      <vt:lpstr>Data Collection Methods/Tools</vt:lpstr>
      <vt:lpstr>PowerPoint Presentation</vt:lpstr>
      <vt:lpstr>Data Analysis and Interpretation</vt:lpstr>
      <vt:lpstr>PowerPoint Presentation</vt:lpstr>
      <vt:lpstr>PowerPoint Presentation</vt:lpstr>
      <vt:lpstr>Reporting and Communication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Wrenn Baron</dc:creator>
  <cp:lastModifiedBy>Wrenn Baron</cp:lastModifiedBy>
  <cp:revision>15</cp:revision>
  <dcterms:created xsi:type="dcterms:W3CDTF">2024-06-26T22:58:24Z</dcterms:created>
  <dcterms:modified xsi:type="dcterms:W3CDTF">2024-08-11T04:44:55Z</dcterms:modified>
</cp:coreProperties>
</file>